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77" r:id="rId3"/>
    <p:sldId id="341" r:id="rId5"/>
    <p:sldId id="281" r:id="rId6"/>
    <p:sldId id="282" r:id="rId7"/>
    <p:sldId id="401" r:id="rId8"/>
    <p:sldId id="402" r:id="rId9"/>
    <p:sldId id="403" r:id="rId10"/>
    <p:sldId id="404" r:id="rId11"/>
    <p:sldId id="407" r:id="rId12"/>
    <p:sldId id="372" r:id="rId13"/>
    <p:sldId id="284" r:id="rId14"/>
    <p:sldId id="405" r:id="rId15"/>
    <p:sldId id="406" r:id="rId16"/>
    <p:sldId id="409" r:id="rId17"/>
    <p:sldId id="410" r:id="rId18"/>
    <p:sldId id="411" r:id="rId19"/>
    <p:sldId id="412" r:id="rId20"/>
    <p:sldId id="408" r:id="rId21"/>
    <p:sldId id="413" r:id="rId22"/>
    <p:sldId id="414" r:id="rId23"/>
    <p:sldId id="416" r:id="rId24"/>
    <p:sldId id="415" r:id="rId25"/>
    <p:sldId id="417" r:id="rId26"/>
    <p:sldId id="418" r:id="rId27"/>
    <p:sldId id="447" r:id="rId28"/>
    <p:sldId id="449" r:id="rId29"/>
    <p:sldId id="450" r:id="rId30"/>
    <p:sldId id="451" r:id="rId31"/>
    <p:sldId id="452" r:id="rId32"/>
    <p:sldId id="453" r:id="rId33"/>
    <p:sldId id="454" r:id="rId34"/>
    <p:sldId id="455" r:id="rId35"/>
    <p:sldId id="456" r:id="rId36"/>
    <p:sldId id="457" r:id="rId37"/>
    <p:sldId id="458" r:id="rId38"/>
    <p:sldId id="459" r:id="rId39"/>
    <p:sldId id="460" r:id="rId40"/>
    <p:sldId id="461" r:id="rId41"/>
    <p:sldId id="462" r:id="rId42"/>
    <p:sldId id="463" r:id="rId43"/>
    <p:sldId id="464" r:id="rId44"/>
    <p:sldId id="465" r:id="rId45"/>
    <p:sldId id="466" r:id="rId46"/>
    <p:sldId id="448" r:id="rId47"/>
    <p:sldId id="468" r:id="rId48"/>
    <p:sldId id="469" r:id="rId49"/>
    <p:sldId id="470" r:id="rId50"/>
    <p:sldId id="471" r:id="rId51"/>
    <p:sldId id="473" r:id="rId52"/>
    <p:sldId id="467" r:id="rId53"/>
    <p:sldId id="475" r:id="rId54"/>
    <p:sldId id="476" r:id="rId55"/>
    <p:sldId id="477" r:id="rId56"/>
    <p:sldId id="478" r:id="rId57"/>
    <p:sldId id="479" r:id="rId58"/>
    <p:sldId id="472" r:id="rId59"/>
    <p:sldId id="481" r:id="rId60"/>
    <p:sldId id="480" r:id="rId61"/>
    <p:sldId id="486" r:id="rId62"/>
    <p:sldId id="483" r:id="rId63"/>
    <p:sldId id="485" r:id="rId64"/>
    <p:sldId id="487" r:id="rId65"/>
    <p:sldId id="488" r:id="rId66"/>
    <p:sldId id="489" r:id="rId67"/>
    <p:sldId id="490" r:id="rId68"/>
    <p:sldId id="482" r:id="rId69"/>
    <p:sldId id="484" r:id="rId70"/>
    <p:sldId id="492" r:id="rId71"/>
    <p:sldId id="474" r:id="rId72"/>
    <p:sldId id="493" r:id="rId73"/>
    <p:sldId id="496" r:id="rId74"/>
    <p:sldId id="495" r:id="rId75"/>
    <p:sldId id="368" r:id="rId76"/>
  </p:sldIdLst>
  <p:sldSz cx="12192000" cy="6858000"/>
  <p:notesSz cx="6858000" cy="9144000"/>
  <p:custDataLst>
    <p:tags r:id="rId80"/>
  </p:custDataLst>
  <p:defaultTex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pos="3968" userDrawn="1">
          <p15:clr>
            <a:srgbClr val="A4A3A4"/>
          </p15:clr>
        </p15:guide>
        <p15:guide id="2" orient="horz" pos="2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94E9"/>
    <a:srgbClr val="FFFFFF"/>
    <a:srgbClr val="F2F2F2"/>
    <a:srgbClr val="587EFA"/>
    <a:srgbClr val="828CE1"/>
    <a:srgbClr val="4357CB"/>
    <a:srgbClr val="3354EF"/>
    <a:srgbClr val="7A86E4"/>
    <a:srgbClr val="7D87DC"/>
    <a:srgbClr val="7B96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8"/>
    <p:restoredTop sz="94486"/>
  </p:normalViewPr>
  <p:slideViewPr>
    <p:cSldViewPr snapToGrid="0" snapToObjects="1" showGuides="1">
      <p:cViewPr>
        <p:scale>
          <a:sx n="83" d="100"/>
          <a:sy n="83" d="100"/>
        </p:scale>
        <p:origin x="984" y="768"/>
      </p:cViewPr>
      <p:guideLst>
        <p:guide pos="3968"/>
        <p:guide orient="horz" pos="21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gs" Target="tags/tag47.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8FE3A-4567-CC47-A2F3-80A5548FAED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530" y="1143000"/>
            <a:ext cx="54869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2896A-6A2F-0347-B88F-97C054CF038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E22896A-6A2F-0347-B88F-97C054CF038D}"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E22896A-6A2F-0347-B88F-97C054CF038D}"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E22896A-6A2F-0347-B88F-97C054CF038D}"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E22896A-6A2F-0347-B88F-97C054CF038D}"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E22896A-6A2F-0347-B88F-97C054CF038D}"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E22896A-6A2F-0347-B88F-97C054CF038D}"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5759" y="365125"/>
            <a:ext cx="2629159"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83" y="365125"/>
            <a:ext cx="7735062"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83" y="1825625"/>
            <a:ext cx="518211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808" y="1825625"/>
            <a:ext cx="518211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871" y="365125"/>
            <a:ext cx="10516635"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871" y="1681163"/>
            <a:ext cx="515829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871" y="2505075"/>
            <a:ext cx="5158295"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808" y="1681163"/>
            <a:ext cx="518369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808" y="2505075"/>
            <a:ext cx="518369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71" y="457200"/>
            <a:ext cx="3932624"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698" y="987425"/>
            <a:ext cx="617280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71" y="457200"/>
            <a:ext cx="3932624"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698" y="987425"/>
            <a:ext cx="6172808"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3D7C871C-BD04-DB43-BB0E-83B59DD633E5}"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A86060A-1DEF-9546-87AB-92B5309E5312}"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7C871C-BD04-DB43-BB0E-83B59DD633E5}" type="datetimeFigureOut">
              <a:rPr kumimoji="1" lang="zh-CN" altLang="en-US" smtClean="0"/>
            </a:fld>
            <a:endParaRPr kumimoji="1" lang="zh-CN" altLang="en-US"/>
          </a:p>
        </p:txBody>
      </p:sp>
      <p:sp>
        <p:nvSpPr>
          <p:cNvPr id="5" name="Footer Placeholder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6060A-1DEF-9546-87AB-92B5309E531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image" Target="../media/image26.png"/><Relationship Id="rId4" Type="http://schemas.openxmlformats.org/officeDocument/2006/relationships/tags" Target="../tags/tag12.xml"/><Relationship Id="rId3" Type="http://schemas.openxmlformats.org/officeDocument/2006/relationships/tags" Target="../tags/tag11.xml"/><Relationship Id="rId23" Type="http://schemas.openxmlformats.org/officeDocument/2006/relationships/slideLayout" Target="../slideLayouts/slideLayout7.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tags" Target="../tags/tag10.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image" Target="../media/image28.png"/><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image" Target="../media/image27.png"/><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7FF"/>
        </a:solidFill>
        <a:effectLst/>
      </p:bgPr>
    </p:bg>
    <p:spTree>
      <p:nvGrpSpPr>
        <p:cNvPr id="1" name=""/>
        <p:cNvGrpSpPr/>
        <p:nvPr/>
      </p:nvGrpSpPr>
      <p:grpSpPr>
        <a:xfrm>
          <a:off x="0" y="0"/>
          <a:ext cx="0" cy="0"/>
          <a:chOff x="0" y="0"/>
          <a:chExt cx="0" cy="0"/>
        </a:xfrm>
      </p:grpSpPr>
      <p:sp>
        <p:nvSpPr>
          <p:cNvPr id="14" name="Freeform 33"/>
          <p:cNvSpPr>
            <a:spLocks noChangeAspect="1" noChangeArrowheads="1"/>
          </p:cNvSpPr>
          <p:nvPr/>
        </p:nvSpPr>
        <p:spPr bwMode="auto">
          <a:xfrm>
            <a:off x="5999233" y="5652752"/>
            <a:ext cx="220793" cy="366707"/>
          </a:xfrm>
          <a:custGeom>
            <a:avLst/>
            <a:gdLst>
              <a:gd name="T0" fmla="*/ 178702 w 1102"/>
              <a:gd name="T1" fmla="*/ 220468 h 1814"/>
              <a:gd name="T2" fmla="*/ 101948 w 1102"/>
              <a:gd name="T3" fmla="*/ 297290 h 1814"/>
              <a:gd name="T4" fmla="*/ 96776 w 1102"/>
              <a:gd name="T5" fmla="*/ 301123 h 1814"/>
              <a:gd name="T6" fmla="*/ 96442 w 1102"/>
              <a:gd name="T7" fmla="*/ 301123 h 1814"/>
              <a:gd name="T8" fmla="*/ 92438 w 1102"/>
              <a:gd name="T9" fmla="*/ 301956 h 1814"/>
              <a:gd name="T10" fmla="*/ 91937 w 1102"/>
              <a:gd name="T11" fmla="*/ 302122 h 1814"/>
              <a:gd name="T12" fmla="*/ 90936 w 1102"/>
              <a:gd name="T13" fmla="*/ 301956 h 1814"/>
              <a:gd name="T14" fmla="*/ 88433 w 1102"/>
              <a:gd name="T15" fmla="*/ 301289 h 1814"/>
              <a:gd name="T16" fmla="*/ 85763 w 1102"/>
              <a:gd name="T17" fmla="*/ 300289 h 1814"/>
              <a:gd name="T18" fmla="*/ 84262 w 1102"/>
              <a:gd name="T19" fmla="*/ 299289 h 1814"/>
              <a:gd name="T20" fmla="*/ 82927 w 1102"/>
              <a:gd name="T21" fmla="*/ 298290 h 1814"/>
              <a:gd name="T22" fmla="*/ 5006 w 1102"/>
              <a:gd name="T23" fmla="*/ 220468 h 1814"/>
              <a:gd name="T24" fmla="*/ 5006 w 1102"/>
              <a:gd name="T25" fmla="*/ 202470 h 1814"/>
              <a:gd name="T26" fmla="*/ 23193 w 1102"/>
              <a:gd name="T27" fmla="*/ 202470 h 1814"/>
              <a:gd name="T28" fmla="*/ 79256 w 1102"/>
              <a:gd name="T29" fmla="*/ 258295 h 1814"/>
              <a:gd name="T30" fmla="*/ 79256 w 1102"/>
              <a:gd name="T31" fmla="*/ 133814 h 1814"/>
              <a:gd name="T32" fmla="*/ 91937 w 1102"/>
              <a:gd name="T33" fmla="*/ 120816 h 1814"/>
              <a:gd name="T34" fmla="*/ 104952 w 1102"/>
              <a:gd name="T35" fmla="*/ 133814 h 1814"/>
              <a:gd name="T36" fmla="*/ 104952 w 1102"/>
              <a:gd name="T37" fmla="*/ 257962 h 1814"/>
              <a:gd name="T38" fmla="*/ 160681 w 1102"/>
              <a:gd name="T39" fmla="*/ 202470 h 1814"/>
              <a:gd name="T40" fmla="*/ 178702 w 1102"/>
              <a:gd name="T41" fmla="*/ 202470 h 1814"/>
              <a:gd name="T42" fmla="*/ 178702 w 1102"/>
              <a:gd name="T43" fmla="*/ 220468 h 1814"/>
              <a:gd name="T44" fmla="*/ 91937 w 1102"/>
              <a:gd name="T45" fmla="*/ 86321 h 1814"/>
              <a:gd name="T46" fmla="*/ 79089 w 1102"/>
              <a:gd name="T47" fmla="*/ 73323 h 1814"/>
              <a:gd name="T48" fmla="*/ 91937 w 1102"/>
              <a:gd name="T49" fmla="*/ 60491 h 1814"/>
              <a:gd name="T50" fmla="*/ 104952 w 1102"/>
              <a:gd name="T51" fmla="*/ 73323 h 1814"/>
              <a:gd name="T52" fmla="*/ 91937 w 1102"/>
              <a:gd name="T53" fmla="*/ 86321 h 1814"/>
              <a:gd name="T54" fmla="*/ 91937 w 1102"/>
              <a:gd name="T55" fmla="*/ 25830 h 1814"/>
              <a:gd name="T56" fmla="*/ 79089 w 1102"/>
              <a:gd name="T57" fmla="*/ 12998 h 1814"/>
              <a:gd name="T58" fmla="*/ 91937 w 1102"/>
              <a:gd name="T59" fmla="*/ 0 h 1814"/>
              <a:gd name="T60" fmla="*/ 104952 w 1102"/>
              <a:gd name="T61" fmla="*/ 12998 h 1814"/>
              <a:gd name="T62" fmla="*/ 91937 w 1102"/>
              <a:gd name="T63" fmla="*/ 25830 h 18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02" h="1814">
                <a:moveTo>
                  <a:pt x="1071" y="1323"/>
                </a:moveTo>
                <a:lnTo>
                  <a:pt x="611" y="1784"/>
                </a:lnTo>
                <a:cubicBezTo>
                  <a:pt x="603" y="1794"/>
                  <a:pt x="592" y="1802"/>
                  <a:pt x="580" y="1807"/>
                </a:cubicBezTo>
                <a:cubicBezTo>
                  <a:pt x="579" y="1807"/>
                  <a:pt x="578" y="1807"/>
                  <a:pt x="578" y="1807"/>
                </a:cubicBezTo>
                <a:cubicBezTo>
                  <a:pt x="570" y="1811"/>
                  <a:pt x="562" y="1812"/>
                  <a:pt x="554" y="1812"/>
                </a:cubicBezTo>
                <a:cubicBezTo>
                  <a:pt x="553" y="1812"/>
                  <a:pt x="551" y="1813"/>
                  <a:pt x="551" y="1813"/>
                </a:cubicBezTo>
                <a:cubicBezTo>
                  <a:pt x="549" y="1813"/>
                  <a:pt x="547" y="1812"/>
                  <a:pt x="545" y="1812"/>
                </a:cubicBezTo>
                <a:cubicBezTo>
                  <a:pt x="540" y="1811"/>
                  <a:pt x="535" y="1810"/>
                  <a:pt x="530" y="1808"/>
                </a:cubicBezTo>
                <a:cubicBezTo>
                  <a:pt x="525" y="1807"/>
                  <a:pt x="519" y="1805"/>
                  <a:pt x="514" y="1802"/>
                </a:cubicBezTo>
                <a:cubicBezTo>
                  <a:pt x="511" y="1800"/>
                  <a:pt x="508" y="1798"/>
                  <a:pt x="505" y="1796"/>
                </a:cubicBezTo>
                <a:cubicBezTo>
                  <a:pt x="502" y="1794"/>
                  <a:pt x="499" y="1793"/>
                  <a:pt x="497" y="1790"/>
                </a:cubicBezTo>
                <a:lnTo>
                  <a:pt x="30" y="1323"/>
                </a:lnTo>
                <a:cubicBezTo>
                  <a:pt x="0" y="1293"/>
                  <a:pt x="0" y="1244"/>
                  <a:pt x="30" y="1215"/>
                </a:cubicBezTo>
                <a:cubicBezTo>
                  <a:pt x="60" y="1185"/>
                  <a:pt x="108" y="1185"/>
                  <a:pt x="139" y="1215"/>
                </a:cubicBezTo>
                <a:lnTo>
                  <a:pt x="475" y="1550"/>
                </a:lnTo>
                <a:lnTo>
                  <a:pt x="475" y="803"/>
                </a:lnTo>
                <a:cubicBezTo>
                  <a:pt x="475" y="760"/>
                  <a:pt x="509" y="725"/>
                  <a:pt x="551" y="725"/>
                </a:cubicBezTo>
                <a:cubicBezTo>
                  <a:pt x="594" y="725"/>
                  <a:pt x="629" y="760"/>
                  <a:pt x="629" y="803"/>
                </a:cubicBezTo>
                <a:lnTo>
                  <a:pt x="629" y="1548"/>
                </a:lnTo>
                <a:lnTo>
                  <a:pt x="963" y="1215"/>
                </a:lnTo>
                <a:cubicBezTo>
                  <a:pt x="992" y="1185"/>
                  <a:pt x="1041" y="1185"/>
                  <a:pt x="1071" y="1215"/>
                </a:cubicBezTo>
                <a:cubicBezTo>
                  <a:pt x="1101" y="1244"/>
                  <a:pt x="1101" y="1293"/>
                  <a:pt x="1071" y="1323"/>
                </a:cubicBezTo>
                <a:close/>
                <a:moveTo>
                  <a:pt x="551" y="518"/>
                </a:moveTo>
                <a:cubicBezTo>
                  <a:pt x="509" y="518"/>
                  <a:pt x="474" y="483"/>
                  <a:pt x="474" y="440"/>
                </a:cubicBezTo>
                <a:cubicBezTo>
                  <a:pt x="474" y="397"/>
                  <a:pt x="509" y="363"/>
                  <a:pt x="551" y="363"/>
                </a:cubicBezTo>
                <a:cubicBezTo>
                  <a:pt x="594" y="363"/>
                  <a:pt x="629" y="397"/>
                  <a:pt x="629" y="440"/>
                </a:cubicBezTo>
                <a:cubicBezTo>
                  <a:pt x="629" y="483"/>
                  <a:pt x="594" y="518"/>
                  <a:pt x="551" y="518"/>
                </a:cubicBezTo>
                <a:close/>
                <a:moveTo>
                  <a:pt x="551" y="155"/>
                </a:moveTo>
                <a:cubicBezTo>
                  <a:pt x="509" y="155"/>
                  <a:pt x="474" y="121"/>
                  <a:pt x="474" y="78"/>
                </a:cubicBezTo>
                <a:cubicBezTo>
                  <a:pt x="474" y="35"/>
                  <a:pt x="509" y="0"/>
                  <a:pt x="551" y="0"/>
                </a:cubicBezTo>
                <a:cubicBezTo>
                  <a:pt x="594" y="0"/>
                  <a:pt x="629" y="35"/>
                  <a:pt x="629" y="78"/>
                </a:cubicBezTo>
                <a:cubicBezTo>
                  <a:pt x="629" y="121"/>
                  <a:pt x="594" y="155"/>
                  <a:pt x="551" y="155"/>
                </a:cubicBezTo>
                <a:close/>
              </a:path>
            </a:pathLst>
          </a:custGeom>
          <a:solidFill>
            <a:schemeClr val="bg1"/>
          </a:solidFill>
          <a:ln>
            <a:noFill/>
          </a:ln>
          <a:effectLst/>
        </p:spPr>
        <p:txBody>
          <a:bodyPr wrap="none" anchor="ctr"/>
          <a:lstStyle/>
          <a:p>
            <a:pPr>
              <a:defRPr/>
            </a:pPr>
            <a:endParaRPr lang="zh-CN" altLang="en-US" sz="2175">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7" name="图片 16" descr="央国企"/>
          <p:cNvPicPr>
            <a:picLocks noChangeAspect="1"/>
          </p:cNvPicPr>
          <p:nvPr/>
        </p:nvPicPr>
        <p:blipFill>
          <a:blip r:embed="rId1"/>
          <a:stretch>
            <a:fillRect/>
          </a:stretch>
        </p:blipFill>
        <p:spPr>
          <a:xfrm>
            <a:off x="635" y="0"/>
            <a:ext cx="12192000" cy="6858000"/>
          </a:xfrm>
          <a:prstGeom prst="rect">
            <a:avLst/>
          </a:prstGeom>
        </p:spPr>
      </p:pic>
      <p:sp>
        <p:nvSpPr>
          <p:cNvPr id="26" name="圆角矩形 25"/>
          <p:cNvSpPr/>
          <p:nvPr/>
        </p:nvSpPr>
        <p:spPr>
          <a:xfrm>
            <a:off x="876300" y="1574800"/>
            <a:ext cx="10438765" cy="3148330"/>
          </a:xfrm>
          <a:prstGeom prst="roundRect">
            <a:avLst/>
          </a:prstGeom>
          <a:solidFill>
            <a:schemeClr val="bg1">
              <a:alpha val="63000"/>
            </a:schemeClr>
          </a:solidFill>
          <a:ln w="25400" cap="flat" cmpd="sng">
            <a:solidFill>
              <a:schemeClr val="bg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文本框 26"/>
          <p:cNvSpPr txBox="1"/>
          <p:nvPr/>
        </p:nvSpPr>
        <p:spPr>
          <a:xfrm>
            <a:off x="2809278" y="2025819"/>
            <a:ext cx="7833139" cy="1015663"/>
          </a:xfrm>
          <a:prstGeom prst="rect">
            <a:avLst/>
          </a:prstGeom>
          <a:noFill/>
        </p:spPr>
        <p:txBody>
          <a:bodyPr wrap="square" rtlCol="0" anchor="t">
            <a:spAutoFit/>
          </a:bodyPr>
          <a:lstStyle/>
          <a:p>
            <a:pPr algn="r"/>
            <a:r>
              <a:rPr lang="zh-CN" altLang="en-US" sz="6000" dirty="0">
                <a:solidFill>
                  <a:srgbClr val="3349DC"/>
                </a:solidFill>
                <a:latin typeface="微软雅黑" panose="020B0503020204020204" pitchFamily="34" charset="-122"/>
                <a:ea typeface="微软雅黑" panose="020B0503020204020204" pitchFamily="34" charset="-122"/>
                <a:cs typeface="Calibri" panose="020F0502020204030204" charset="0"/>
                <a:sym typeface="+mn-ea"/>
              </a:rPr>
              <a:t>大模型指令工程构建</a:t>
            </a:r>
            <a:endParaRPr lang="zh-CN" altLang="en-US" sz="6000" dirty="0">
              <a:solidFill>
                <a:srgbClr val="3349DC"/>
              </a:solidFill>
              <a:latin typeface="微软雅黑" panose="020B0503020204020204" pitchFamily="34" charset="-122"/>
              <a:ea typeface="微软雅黑" panose="020B0503020204020204" pitchFamily="34" charset="-122"/>
              <a:cs typeface="Calibri" panose="020F0502020204030204" charset="0"/>
              <a:sym typeface="+mn-ea"/>
            </a:endParaRPr>
          </a:p>
        </p:txBody>
      </p:sp>
      <p:sp>
        <p:nvSpPr>
          <p:cNvPr id="29" name="圆角矩形 28"/>
          <p:cNvSpPr/>
          <p:nvPr/>
        </p:nvSpPr>
        <p:spPr>
          <a:xfrm>
            <a:off x="944880" y="5067300"/>
            <a:ext cx="10438765" cy="469265"/>
          </a:xfrm>
          <a:prstGeom prst="roundRect">
            <a:avLst/>
          </a:prstGeom>
          <a:solidFill>
            <a:schemeClr val="bg1">
              <a:alpha val="63000"/>
            </a:schemeClr>
          </a:solidFill>
          <a:ln w="25400" cap="flat" cmpd="sng">
            <a:solidFill>
              <a:schemeClr val="bg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nvSpPr>
        <p:spPr>
          <a:xfrm>
            <a:off x="1285277" y="5086667"/>
            <a:ext cx="8787296" cy="469265"/>
          </a:xfrm>
          <a:prstGeom prst="rect">
            <a:avLst/>
          </a:prstGeom>
          <a:noFill/>
        </p:spPr>
        <p:txBody>
          <a:bodyPr wrap="none" rtlCol="0" anchor="t">
            <a:noAutofit/>
          </a:bodyPr>
          <a:lstStyle/>
          <a:p>
            <a:pPr algn="r"/>
            <a:r>
              <a:rPr lang="en-GB" altLang="zh-CN" sz="1800" dirty="0">
                <a:solidFill>
                  <a:srgbClr val="3349DC">
                    <a:alpha val="51487"/>
                  </a:srgbClr>
                </a:solidFill>
                <a:effectLst>
                  <a:outerShdw blurRad="50800" dist="50800" dir="5400000" sx="5117" sy="5117" algn="ctr" rotWithShape="0">
                    <a:srgbClr val="000000">
                      <a:alpha val="3306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Large Language Model Command Engineering Construction Sharing</a:t>
            </a:r>
            <a:endParaRPr lang="en-GB" altLang="zh-CN" sz="1800" dirty="0">
              <a:solidFill>
                <a:srgbClr val="3349DC">
                  <a:alpha val="51487"/>
                </a:srgbClr>
              </a:solidFill>
              <a:effectLst>
                <a:outerShdw blurRad="50800" dist="50800" dir="5400000" sx="5117" sy="5117" algn="ctr" rotWithShape="0">
                  <a:srgbClr val="000000">
                    <a:alpha val="3306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7" name="图片 56" descr="zhipu.AI_white"/>
          <p:cNvPicPr>
            <a:picLocks noChangeAspect="1"/>
          </p:cNvPicPr>
          <p:nvPr/>
        </p:nvPicPr>
        <p:blipFill>
          <a:blip r:embed="rId2"/>
          <a:stretch>
            <a:fillRect/>
          </a:stretch>
        </p:blipFill>
        <p:spPr>
          <a:xfrm>
            <a:off x="876300" y="455295"/>
            <a:ext cx="2211705" cy="944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rot="16200000" flipV="1">
            <a:off x="2066925" y="-1099185"/>
            <a:ext cx="97155" cy="3340735"/>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42595" y="93980"/>
            <a:ext cx="2632710"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a:p>
            <a:pPr algn="l">
              <a:lnSpc>
                <a:spcPct val="120000"/>
              </a:lnSpc>
            </a:pPr>
            <a:endParaRPr kumimoji="1" lang="zh-CN" altLang="en-US" sz="2300" dirty="0">
              <a:solidFill>
                <a:schemeClr val="tx1"/>
              </a:solidFill>
              <a:latin typeface="微软雅黑" panose="020B0503020204020204" pitchFamily="34" charset="-122"/>
              <a:ea typeface="微软雅黑" panose="020B0503020204020204" pitchFamily="34" charset="-122"/>
              <a:cs typeface="Gautami" panose="020B0502040204020203" pitchFamily="34" charset="0"/>
              <a:sym typeface="微软雅黑" panose="020B0503020204020204" pitchFamily="34" charset="-122"/>
            </a:endParaRPr>
          </a:p>
        </p:txBody>
      </p:sp>
      <p:pic>
        <p:nvPicPr>
          <p:cNvPr id="32" name="图片 31" descr="zhipu.AI_5"/>
          <p:cNvPicPr>
            <a:picLocks noChangeAspect="1"/>
          </p:cNvPicPr>
          <p:nvPr/>
        </p:nvPicPr>
        <p:blipFill>
          <a:blip r:embed="rId1"/>
          <a:stretch>
            <a:fillRect/>
          </a:stretch>
        </p:blipFill>
        <p:spPr>
          <a:xfrm>
            <a:off x="10190480" y="85090"/>
            <a:ext cx="1765935" cy="756285"/>
          </a:xfrm>
          <a:prstGeom prst="rect">
            <a:avLst/>
          </a:prstGeom>
        </p:spPr>
      </p:pic>
      <p:sp>
        <p:nvSpPr>
          <p:cNvPr id="21" name="矩形 20"/>
          <p:cNvSpPr/>
          <p:nvPr/>
        </p:nvSpPr>
        <p:spPr>
          <a:xfrm>
            <a:off x="132715" y="6424930"/>
            <a:ext cx="176530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椭圆 16"/>
          <p:cNvSpPr/>
          <p:nvPr/>
        </p:nvSpPr>
        <p:spPr>
          <a:xfrm>
            <a:off x="348655" y="3719286"/>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p:cNvSpPr txBox="1"/>
          <p:nvPr/>
        </p:nvSpPr>
        <p:spPr>
          <a:xfrm>
            <a:off x="1302965" y="3719286"/>
            <a:ext cx="2225251" cy="400110"/>
          </a:xfrm>
          <a:prstGeom prst="rect">
            <a:avLst/>
          </a:prstGeom>
          <a:noFill/>
        </p:spPr>
        <p:txBody>
          <a:bodyPr wrap="square" rtlCol="0">
            <a:spAutoFit/>
          </a:bodyPr>
          <a:lstStyle/>
          <a:p>
            <a:pPr algn="l"/>
            <a:r>
              <a:rPr kumimoji="1" lang="zh-CN" altLang="en-US" sz="2000" dirty="0">
                <a:solidFill>
                  <a:srgbClr val="0425AA"/>
                </a:solidFill>
                <a:latin typeface="微软雅黑" panose="020B0503020204020204" pitchFamily="34" charset="-122"/>
                <a:ea typeface="微软雅黑" panose="020B0503020204020204" pitchFamily="34" charset="-122"/>
              </a:rPr>
              <a:t>清晰具体的指令</a:t>
            </a:r>
            <a:endParaRPr kumimoji="1" lang="zh-CN" altLang="en-US" sz="2000" dirty="0">
              <a:solidFill>
                <a:srgbClr val="0425AA"/>
              </a:solidFill>
              <a:latin typeface="微软雅黑" panose="020B0503020204020204" pitchFamily="34" charset="-122"/>
              <a:ea typeface="微软雅黑" panose="020B0503020204020204" pitchFamily="34" charset="-122"/>
            </a:endParaRPr>
          </a:p>
        </p:txBody>
      </p:sp>
      <p:sp>
        <p:nvSpPr>
          <p:cNvPr id="19" name="矩形 18"/>
          <p:cNvSpPr/>
          <p:nvPr/>
        </p:nvSpPr>
        <p:spPr>
          <a:xfrm>
            <a:off x="1316405" y="4107629"/>
            <a:ext cx="2419255" cy="1289905"/>
          </a:xfrm>
          <a:prstGeom prst="rect">
            <a:avLst/>
          </a:prstGeom>
        </p:spPr>
        <p:txBody>
          <a:bodyPr wrap="square">
            <a:spAutoFit/>
          </a:bodyPr>
          <a:lstStyle/>
          <a:p>
            <a:pPr>
              <a:lnSpc>
                <a:spcPct val="150000"/>
              </a:lnSpc>
            </a:pP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通常，一个需求清晰、描述完整的指令会有更好的效果。</a:t>
            </a:r>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椭圆 3"/>
          <p:cNvSpPr/>
          <p:nvPr/>
        </p:nvSpPr>
        <p:spPr>
          <a:xfrm rot="5001608">
            <a:off x="4513119" y="2429675"/>
            <a:ext cx="2135094" cy="192099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 name="connsiteX0-61" fmla="*/ 365 w 1875841"/>
              <a:gd name="connsiteY0-62" fmla="*/ 817019 h 1642124"/>
              <a:gd name="connsiteX1-63" fmla="*/ 830812 w 1875841"/>
              <a:gd name="connsiteY1-64" fmla="*/ 8324 h 1642124"/>
              <a:gd name="connsiteX2-65" fmla="*/ 1875841 w 1875841"/>
              <a:gd name="connsiteY2-66" fmla="*/ 873739 h 1642124"/>
              <a:gd name="connsiteX3-67" fmla="*/ 830812 w 1875841"/>
              <a:gd name="connsiteY3-68" fmla="*/ 1641182 h 1642124"/>
              <a:gd name="connsiteX4-69" fmla="*/ 365 w 1875841"/>
              <a:gd name="connsiteY4-70" fmla="*/ 817019 h 1642124"/>
              <a:gd name="connsiteX0-71" fmla="*/ 117 w 1875593"/>
              <a:gd name="connsiteY0-72" fmla="*/ 808981 h 1634086"/>
              <a:gd name="connsiteX1-73" fmla="*/ 830564 w 1875593"/>
              <a:gd name="connsiteY1-74" fmla="*/ 286 h 1634086"/>
              <a:gd name="connsiteX2-75" fmla="*/ 1875593 w 1875593"/>
              <a:gd name="connsiteY2-76" fmla="*/ 865701 h 1634086"/>
              <a:gd name="connsiteX3-77" fmla="*/ 830564 w 1875593"/>
              <a:gd name="connsiteY3-78" fmla="*/ 1633144 h 1634086"/>
              <a:gd name="connsiteX4-79" fmla="*/ 117 w 1875593"/>
              <a:gd name="connsiteY4-80" fmla="*/ 808981 h 1634086"/>
              <a:gd name="connsiteX0-81" fmla="*/ 15 w 1875500"/>
              <a:gd name="connsiteY0-82" fmla="*/ 360199 h 1184476"/>
              <a:gd name="connsiteX1-83" fmla="*/ 811759 w 1875500"/>
              <a:gd name="connsiteY1-84" fmla="*/ 373 h 1184476"/>
              <a:gd name="connsiteX2-85" fmla="*/ 1875491 w 1875500"/>
              <a:gd name="connsiteY2-86" fmla="*/ 416919 h 1184476"/>
              <a:gd name="connsiteX3-87" fmla="*/ 830462 w 1875500"/>
              <a:gd name="connsiteY3-88" fmla="*/ 1184362 h 1184476"/>
              <a:gd name="connsiteX4-89" fmla="*/ 15 w 1875500"/>
              <a:gd name="connsiteY4-90" fmla="*/ 360199 h 1184476"/>
              <a:gd name="connsiteX0-91" fmla="*/ 18 w 1875503"/>
              <a:gd name="connsiteY0-92" fmla="*/ 614795 h 1439072"/>
              <a:gd name="connsiteX1-93" fmla="*/ 811762 w 1875503"/>
              <a:gd name="connsiteY1-94" fmla="*/ 254969 h 1439072"/>
              <a:gd name="connsiteX2-95" fmla="*/ 1875494 w 1875503"/>
              <a:gd name="connsiteY2-96" fmla="*/ 671515 h 1439072"/>
              <a:gd name="connsiteX3-97" fmla="*/ 830465 w 1875503"/>
              <a:gd name="connsiteY3-98" fmla="*/ 1438958 h 1439072"/>
              <a:gd name="connsiteX4-99" fmla="*/ 18 w 1875503"/>
              <a:gd name="connsiteY4-100" fmla="*/ 614795 h 1439072"/>
              <a:gd name="connsiteX0-101" fmla="*/ 52 w 1875566"/>
              <a:gd name="connsiteY0-102" fmla="*/ 621175 h 1670105"/>
              <a:gd name="connsiteX1-103" fmla="*/ 811796 w 1875566"/>
              <a:gd name="connsiteY1-104" fmla="*/ 261349 h 1670105"/>
              <a:gd name="connsiteX2-105" fmla="*/ 1875528 w 1875566"/>
              <a:gd name="connsiteY2-106" fmla="*/ 677895 h 1670105"/>
              <a:gd name="connsiteX3-107" fmla="*/ 777181 w 1875566"/>
              <a:gd name="connsiteY3-108" fmla="*/ 1670019 h 1670105"/>
              <a:gd name="connsiteX4-109" fmla="*/ 52 w 1875566"/>
              <a:gd name="connsiteY4-110" fmla="*/ 621175 h 1670105"/>
              <a:gd name="connsiteX0-111" fmla="*/ 365 w 1875879"/>
              <a:gd name="connsiteY0-112" fmla="*/ 621175 h 1687773"/>
              <a:gd name="connsiteX1-113" fmla="*/ 812109 w 1875879"/>
              <a:gd name="connsiteY1-114" fmla="*/ 261349 h 1687773"/>
              <a:gd name="connsiteX2-115" fmla="*/ 1875841 w 1875879"/>
              <a:gd name="connsiteY2-116" fmla="*/ 677895 h 1687773"/>
              <a:gd name="connsiteX3-117" fmla="*/ 777494 w 1875879"/>
              <a:gd name="connsiteY3-118" fmla="*/ 1670019 h 1687773"/>
              <a:gd name="connsiteX4-119" fmla="*/ 365 w 1875879"/>
              <a:gd name="connsiteY4-120" fmla="*/ 621175 h 1687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75879" h="1687773">
                <a:moveTo>
                  <a:pt x="365" y="621175"/>
                </a:moveTo>
                <a:cubicBezTo>
                  <a:pt x="6134" y="386397"/>
                  <a:pt x="389711" y="-405472"/>
                  <a:pt x="812109" y="261349"/>
                </a:cubicBezTo>
                <a:cubicBezTo>
                  <a:pt x="1234507" y="928170"/>
                  <a:pt x="1881610" y="443117"/>
                  <a:pt x="1875841" y="677895"/>
                </a:cubicBezTo>
                <a:cubicBezTo>
                  <a:pt x="1870072" y="912673"/>
                  <a:pt x="1506304" y="1825712"/>
                  <a:pt x="777494" y="1670019"/>
                </a:cubicBezTo>
                <a:cubicBezTo>
                  <a:pt x="48684" y="1514326"/>
                  <a:pt x="-5404" y="855953"/>
                  <a:pt x="365" y="621175"/>
                </a:cubicBezTo>
                <a:close/>
              </a:path>
            </a:pathLst>
          </a:custGeom>
          <a:solidFill>
            <a:srgbClr val="646FD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椭圆 3"/>
          <p:cNvSpPr/>
          <p:nvPr/>
        </p:nvSpPr>
        <p:spPr>
          <a:xfrm>
            <a:off x="5122717" y="2528062"/>
            <a:ext cx="1950331" cy="196442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3437" h="1640723">
                <a:moveTo>
                  <a:pt x="579" y="823400"/>
                </a:moveTo>
                <a:cubicBezTo>
                  <a:pt x="16908" y="-101029"/>
                  <a:pt x="316265" y="-1193"/>
                  <a:pt x="588408" y="6971"/>
                </a:cubicBezTo>
                <a:cubicBezTo>
                  <a:pt x="860551" y="15135"/>
                  <a:pt x="1633437" y="143899"/>
                  <a:pt x="1633437" y="872386"/>
                </a:cubicBezTo>
                <a:cubicBezTo>
                  <a:pt x="1633437" y="1600873"/>
                  <a:pt x="860551" y="1647993"/>
                  <a:pt x="588408" y="1639829"/>
                </a:cubicBezTo>
                <a:cubicBezTo>
                  <a:pt x="316265" y="1631665"/>
                  <a:pt x="-15750" y="1747829"/>
                  <a:pt x="579" y="823400"/>
                </a:cubicBezTo>
                <a:close/>
              </a:path>
            </a:pathLst>
          </a:custGeom>
          <a:gradFill>
            <a:gsLst>
              <a:gs pos="0">
                <a:srgbClr val="3041C0"/>
              </a:gs>
              <a:gs pos="100000">
                <a:srgbClr val="A3C3F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p:cNvSpPr/>
          <p:nvPr/>
        </p:nvSpPr>
        <p:spPr>
          <a:xfrm>
            <a:off x="4948834" y="2608214"/>
            <a:ext cx="1853602" cy="1853602"/>
          </a:xfrm>
          <a:prstGeom prst="ellipse">
            <a:avLst/>
          </a:prstGeom>
          <a:solidFill>
            <a:srgbClr val="657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976602" y="3183359"/>
            <a:ext cx="1816864" cy="584775"/>
          </a:xfrm>
          <a:prstGeom prst="rect">
            <a:avLst/>
          </a:prstGeom>
        </p:spPr>
        <p:txBody>
          <a:bodyPr wrap="square">
            <a:spAutoFit/>
          </a:bodyPr>
          <a:lstStyle/>
          <a:p>
            <a:r>
              <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设计原则</a:t>
            </a:r>
            <a:endPar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4240695" y="1506593"/>
            <a:ext cx="3553283" cy="3277442"/>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a:off x="3903331" y="2071731"/>
            <a:ext cx="3649846" cy="3325803"/>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673095" y="1536357"/>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34"/>
          <p:cNvSpPr>
            <a:spLocks noChangeAspect="1" noChangeArrowheads="1"/>
          </p:cNvSpPr>
          <p:nvPr/>
        </p:nvSpPr>
        <p:spPr bwMode="auto">
          <a:xfrm>
            <a:off x="10775524" y="1624547"/>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nvSpPr>
        <p:spPr>
          <a:xfrm>
            <a:off x="8239640" y="1818615"/>
            <a:ext cx="2207478" cy="400110"/>
          </a:xfrm>
          <a:prstGeom prst="rect">
            <a:avLst/>
          </a:prstGeom>
          <a:noFill/>
        </p:spPr>
        <p:txBody>
          <a:bodyPr wrap="square" rtlCol="0">
            <a:spAutoFit/>
          </a:bodyPr>
          <a:lstStyle/>
          <a:p>
            <a:r>
              <a:rPr kumimoji="1" lang="zh-CN" altLang="en-US" sz="2000" dirty="0">
                <a:solidFill>
                  <a:srgbClr val="0425AA"/>
                </a:solidFill>
                <a:latin typeface="微软雅黑" panose="020B0503020204020204" pitchFamily="34" charset="-122"/>
                <a:ea typeface="微软雅黑" panose="020B0503020204020204" pitchFamily="34" charset="-122"/>
              </a:rPr>
              <a:t>充分地计算</a:t>
            </a:r>
            <a:endParaRPr kumimoji="1" lang="zh-CN" altLang="en-US" sz="2000" dirty="0">
              <a:solidFill>
                <a:srgbClr val="0425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8239638" y="2177316"/>
            <a:ext cx="2412339" cy="1289905"/>
          </a:xfrm>
          <a:prstGeom prst="rect">
            <a:avLst/>
          </a:prstGeom>
        </p:spPr>
        <p:txBody>
          <a:bodyPr wrap="square">
            <a:spAutoFit/>
          </a:bodyPr>
          <a:lstStyle/>
          <a:p>
            <a:pPr>
              <a:lnSpc>
                <a:spcPct val="150000"/>
              </a:lnSpc>
            </a:pP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当模型的计算比较充分时，最终的结果会更加准确和稳定。</a:t>
            </a:r>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椭圆 33"/>
          <p:cNvSpPr>
            <a:spLocks noChangeAspect="1"/>
          </p:cNvSpPr>
          <p:nvPr/>
        </p:nvSpPr>
        <p:spPr>
          <a:xfrm>
            <a:off x="4230103" y="4722783"/>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椭圆 36"/>
          <p:cNvSpPr>
            <a:spLocks noChangeAspect="1"/>
          </p:cNvSpPr>
          <p:nvPr/>
        </p:nvSpPr>
        <p:spPr>
          <a:xfrm>
            <a:off x="7457176" y="2211085"/>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34"/>
          <p:cNvSpPr>
            <a:spLocks noChangeAspect="1" noChangeArrowheads="1"/>
          </p:cNvSpPr>
          <p:nvPr/>
        </p:nvSpPr>
        <p:spPr bwMode="auto">
          <a:xfrm>
            <a:off x="451084" y="3832701"/>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305304" y="1163320"/>
            <a:ext cx="9581322" cy="46163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941" y="3628"/>
              <a:ext cx="2923" cy="667"/>
            </a:xfrm>
            <a:prstGeom prst="rect">
              <a:avLst/>
            </a:prstGeom>
            <a:noFill/>
          </p:spPr>
          <p:txBody>
            <a:bodyPr wrap="square" rtlCol="0">
              <a:spAutoFit/>
            </a:bodyPr>
            <a:lstStyle/>
            <a:p>
              <a:pPr algn="l"/>
              <a:r>
                <a:rPr lang="zh-CN" altLang="en-US" b="0" i="0" u="none" strike="noStrike" dirty="0">
                  <a:solidFill>
                    <a:srgbClr val="000000"/>
                  </a:solidFill>
                  <a:effectLst/>
                  <a:latin typeface="微软雅黑" panose="020B0503020204020204" pitchFamily="34" charset="-122"/>
                  <a:ea typeface="微软雅黑" panose="020B0503020204020204" pitchFamily="34" charset="-122"/>
                </a:rPr>
                <a:t>提示词需要完成的需求</a:t>
              </a:r>
              <a:endParaRPr lang="zh-CN" altLang="en-US" b="0" i="0" u="none" strike="noStrike" dirty="0">
                <a:solidFill>
                  <a:srgbClr val="000000"/>
                </a:solidFill>
                <a:effectLst/>
                <a:latin typeface="微软雅黑" panose="020B0503020204020204" pitchFamily="34" charset="-122"/>
                <a:ea typeface="微软雅黑" panose="020B0503020204020204" pitchFamily="34" charset="-122"/>
              </a:endParaRPr>
            </a:p>
          </p:txBody>
        </p:sp>
        <p:sp>
          <p:nvSpPr>
            <p:cNvPr id="14" name="矩形 13"/>
            <p:cNvSpPr/>
            <p:nvPr/>
          </p:nvSpPr>
          <p:spPr>
            <a:xfrm>
              <a:off x="1941" y="5300"/>
              <a:ext cx="3183" cy="3153"/>
            </a:xfrm>
            <a:prstGeom prst="rect">
              <a:avLst/>
            </a:prstGeom>
          </p:spPr>
          <p:txBody>
            <a:bodyPr wrap="square">
              <a:noAutofit/>
            </a:bodyPr>
            <a:lstStyle/>
            <a:p>
              <a:pPr marL="342900" indent="-342900" algn="l">
                <a:buFont typeface="Arial" panose="020B0604020202020204" pitchFamily="34" charset="0"/>
                <a:buChar char="•"/>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从文本中整理数据给用户看，用户记住并确认后，向用户进行数据提问。</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需要与用户进行多轮对话，并在最后给出用户答对答错的情况总结。</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规范格式输出，方便后续处理。</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954122" y="775121"/>
            <a:ext cx="10514624" cy="1467898"/>
            <a:chOff x="1669" y="2648"/>
            <a:chExt cx="6701" cy="1789"/>
          </a:xfrm>
        </p:grpSpPr>
        <p:sp>
          <p:nvSpPr>
            <p:cNvPr id="8" name="圆角矩形 7"/>
            <p:cNvSpPr/>
            <p:nvPr/>
          </p:nvSpPr>
          <p:spPr>
            <a:xfrm>
              <a:off x="1669" y="2648"/>
              <a:ext cx="6701" cy="178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804" y="2832"/>
              <a:ext cx="6479" cy="1420"/>
            </a:xfrm>
            <a:prstGeom prst="rect">
              <a:avLst/>
            </a:prstGeom>
          </p:spPr>
          <p:txBody>
            <a:bodyPr wrap="square">
              <a:noAutofit/>
            </a:bodyPr>
            <a:lstStyle/>
            <a:p>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你需要从文本中整理数据，按照规范格式输出，输出后，你要和我进行多轮对话，问我每一个数据是多少，最后输出我答对答错的情况。</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endParaRPr lang="en-US" altLang="zh-CN" sz="1400" dirty="0">
                <a:solidFill>
                  <a:srgbClr val="000000"/>
                </a:solidFill>
                <a:latin typeface="微软雅黑" panose="020B0503020204020204" pitchFamily="34" charset="-122"/>
                <a:ea typeface="微软雅黑" panose="020B0503020204020204" pitchFamily="34" charset="-122"/>
              </a:endParaRPr>
            </a:p>
            <a:p>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根据</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2021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年调查报告，我国互联网用户规模达到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10.13</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亿，移动互联网用户占比高达</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98.9%</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。其中，短视频用户达到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9.34</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亿，占全体网民的</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92.5%</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。这些数据充分展示了互联网在我国的广泛普及和高度渗透，也反映出网络娱乐、社交等领域的持续繁荣。</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pic>
        <p:nvPicPr>
          <p:cNvPr id="12" name="图片 11" descr="图形用户界面, 应用程序&#10;&#10;描述已自动生成"/>
          <p:cNvPicPr>
            <a:picLocks noChangeAspect="1"/>
          </p:cNvPicPr>
          <p:nvPr/>
        </p:nvPicPr>
        <p:blipFill rotWithShape="1">
          <a:blip r:embed="rId1"/>
          <a:srcRect b="50000"/>
          <a:stretch>
            <a:fillRect/>
          </a:stretch>
        </p:blipFill>
        <p:spPr>
          <a:xfrm>
            <a:off x="6249092" y="2672100"/>
            <a:ext cx="5493982" cy="3760348"/>
          </a:xfrm>
          <a:prstGeom prst="rect">
            <a:avLst/>
          </a:prstGeom>
        </p:spPr>
      </p:pic>
      <p:pic>
        <p:nvPicPr>
          <p:cNvPr id="3" name="图片 2" descr="图形用户界面, 应用程序&#10;&#10;描述已自动生成"/>
          <p:cNvPicPr>
            <a:picLocks noChangeAspect="1"/>
          </p:cNvPicPr>
          <p:nvPr/>
        </p:nvPicPr>
        <p:blipFill rotWithShape="1">
          <a:blip r:embed="rId1"/>
          <a:srcRect t="48651"/>
          <a:stretch>
            <a:fillRect/>
          </a:stretch>
        </p:blipFill>
        <p:spPr>
          <a:xfrm>
            <a:off x="450607" y="2705632"/>
            <a:ext cx="5349594" cy="3760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490202" y="170471"/>
            <a:ext cx="11211526" cy="2896926"/>
            <a:chOff x="1761" y="-1406"/>
            <a:chExt cx="2739" cy="21960"/>
          </a:xfrm>
        </p:grpSpPr>
        <p:sp>
          <p:nvSpPr>
            <p:cNvPr id="8" name="圆角矩形 7"/>
            <p:cNvSpPr/>
            <p:nvPr/>
          </p:nvSpPr>
          <p:spPr>
            <a:xfrm>
              <a:off x="1761" y="-1406"/>
              <a:ext cx="2739" cy="21960"/>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799" y="-575"/>
              <a:ext cx="2589" cy="21129"/>
            </a:xfrm>
            <a:prstGeom prst="rect">
              <a:avLst/>
            </a:prstGeom>
          </p:spPr>
          <p:txBody>
            <a:bodyPr wrap="square">
              <a:noAutofit/>
            </a:bodyPr>
            <a:lstStyle/>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文本“根据</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2021</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年调查报告，我国互联网用户规模达到</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10.13</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亿，移动互联网用户占比高达</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98.9%</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。其中，短视频用户达到</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9.34</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亿，占全体网民的</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92.5%</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。这些数据充分展示了互联网在我国的广泛普及和高度渗透，也反映出网络娱乐、社交等领域的持续繁荣。”</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你是一个考官，现在你需要和我进行一段对话，在对话中，你需要按照顺序完成三件事。</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第一，首先，你需要对文本中的数据进行抽取和确认，输出信息和确认的固定格式为：“</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en-GB" altLang="zh-CN" sz="1200" b="0" i="0" u="none" strike="noStrike" dirty="0">
                  <a:solidFill>
                    <a:srgbClr val="000000"/>
                  </a:solidFill>
                  <a:effectLst/>
                  <a:latin typeface="微软雅黑" panose="020B0503020204020204" pitchFamily="34" charset="-122"/>
                  <a:ea typeface="微软雅黑" panose="020B0503020204020204" pitchFamily="34" charset="-122"/>
                </a:rPr>
                <a:t>xx":"xx";"xx":"xx".]</a:t>
              </a:r>
              <a:r>
                <a:rPr lang="zh-CN" altLang="en-GB"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请问是否确认。”</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第二，如果我确认，接下来你需要根据抽取到的每个数据对我进行多次提问。要你问一句我答一句，你每句只问一个数据，等我回答之后再问下一个数据。</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第三，每个数据都提问完后，不管我的每个回答正确与否，都要输出我的回答结果，输出格式为“你的成绩是，</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en-GB" altLang="zh-CN" sz="1200" b="0" i="0" u="none" strike="noStrike" dirty="0">
                  <a:solidFill>
                    <a:srgbClr val="000000"/>
                  </a:solidFill>
                  <a:effectLst/>
                  <a:latin typeface="微软雅黑" panose="020B0503020204020204" pitchFamily="34" charset="-122"/>
                  <a:ea typeface="微软雅黑" panose="020B0503020204020204" pitchFamily="34" charset="-122"/>
                </a:rPr>
                <a:t>xx":"</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对</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错</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en-GB" altLang="zh-CN" sz="1200" b="0" i="0" u="none" strike="noStrike" dirty="0">
                  <a:solidFill>
                    <a:srgbClr val="000000"/>
                  </a:solidFill>
                  <a:effectLst/>
                  <a:latin typeface="微软雅黑" panose="020B0503020204020204" pitchFamily="34" charset="-122"/>
                  <a:ea typeface="微软雅黑" panose="020B0503020204020204" pitchFamily="34" charset="-122"/>
                </a:rPr>
                <a:t>xx":"</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对</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错</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要求：</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你要和我进行一段对话，对话形式是你说一句我说一句，当你说完一句话后，要等我回答再提问下一句。 </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在完成第二件事时，请不要一次性罗列提问多个问题，你需要先提问第一个问题，等待我的回答，我回答后再提问第二个问题。 </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提问要直接问出问题，以“请问”为开头，不要有任何序号。</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不展示思考过程，不展示承接类铺垫类语言，直接开始对话。</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回答的对错只在最后进行体现，提问过程中只需要提问不需要给出答案。</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pic>
        <p:nvPicPr>
          <p:cNvPr id="4" name="图片 3" descr="图形用户界面, 文本, 应用程序&#10;&#10;描述已自动生成"/>
          <p:cNvPicPr>
            <a:picLocks noChangeAspect="1"/>
          </p:cNvPicPr>
          <p:nvPr/>
        </p:nvPicPr>
        <p:blipFill rotWithShape="1">
          <a:blip r:embed="rId1"/>
          <a:srcRect b="50000"/>
          <a:stretch>
            <a:fillRect/>
          </a:stretch>
        </p:blipFill>
        <p:spPr>
          <a:xfrm>
            <a:off x="491910" y="3155712"/>
            <a:ext cx="5452603" cy="3617501"/>
          </a:xfrm>
          <a:prstGeom prst="rect">
            <a:avLst/>
          </a:prstGeom>
        </p:spPr>
      </p:pic>
      <p:pic>
        <p:nvPicPr>
          <p:cNvPr id="3" name="图片 2" descr="图形用户界面, 文本, 应用程序&#10;&#10;描述已自动生成"/>
          <p:cNvPicPr>
            <a:picLocks noChangeAspect="1"/>
          </p:cNvPicPr>
          <p:nvPr/>
        </p:nvPicPr>
        <p:blipFill rotWithShape="1">
          <a:blip r:embed="rId1"/>
          <a:srcRect t="50000"/>
          <a:stretch>
            <a:fillRect/>
          </a:stretch>
        </p:blipFill>
        <p:spPr>
          <a:xfrm>
            <a:off x="6247489" y="3155712"/>
            <a:ext cx="5452603" cy="3617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rot="16200000" flipV="1">
            <a:off x="2066925" y="-1099185"/>
            <a:ext cx="97155" cy="3340735"/>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42595" y="93980"/>
            <a:ext cx="2632710"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a:p>
            <a:pPr algn="l">
              <a:lnSpc>
                <a:spcPct val="120000"/>
              </a:lnSpc>
            </a:pPr>
            <a:endParaRPr kumimoji="1" lang="zh-CN" altLang="en-US" sz="2300" dirty="0">
              <a:solidFill>
                <a:schemeClr val="tx1"/>
              </a:solidFill>
              <a:latin typeface="微软雅黑" panose="020B0503020204020204" pitchFamily="34" charset="-122"/>
              <a:ea typeface="微软雅黑" panose="020B0503020204020204" pitchFamily="34" charset="-122"/>
              <a:cs typeface="Gautami" panose="020B0502040204020203" pitchFamily="34" charset="0"/>
              <a:sym typeface="微软雅黑" panose="020B0503020204020204" pitchFamily="34" charset="-122"/>
            </a:endParaRPr>
          </a:p>
        </p:txBody>
      </p:sp>
      <p:pic>
        <p:nvPicPr>
          <p:cNvPr id="32" name="图片 31" descr="zhipu.AI_5"/>
          <p:cNvPicPr>
            <a:picLocks noChangeAspect="1"/>
          </p:cNvPicPr>
          <p:nvPr/>
        </p:nvPicPr>
        <p:blipFill>
          <a:blip r:embed="rId1"/>
          <a:stretch>
            <a:fillRect/>
          </a:stretch>
        </p:blipFill>
        <p:spPr>
          <a:xfrm>
            <a:off x="10190480" y="85090"/>
            <a:ext cx="1765935" cy="756285"/>
          </a:xfrm>
          <a:prstGeom prst="rect">
            <a:avLst/>
          </a:prstGeom>
        </p:spPr>
      </p:pic>
      <p:sp>
        <p:nvSpPr>
          <p:cNvPr id="21" name="矩形 20"/>
          <p:cNvSpPr/>
          <p:nvPr/>
        </p:nvSpPr>
        <p:spPr>
          <a:xfrm>
            <a:off x="132715" y="6424930"/>
            <a:ext cx="176530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椭圆 16"/>
          <p:cNvSpPr/>
          <p:nvPr/>
        </p:nvSpPr>
        <p:spPr>
          <a:xfrm>
            <a:off x="348655" y="3719286"/>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p:cNvSpPr txBox="1"/>
          <p:nvPr/>
        </p:nvSpPr>
        <p:spPr>
          <a:xfrm>
            <a:off x="1302965" y="3719286"/>
            <a:ext cx="2225251" cy="400110"/>
          </a:xfrm>
          <a:prstGeom prst="rect">
            <a:avLst/>
          </a:prstGeom>
          <a:noFill/>
        </p:spPr>
        <p:txBody>
          <a:bodyPr wrap="square" rtlCol="0">
            <a:spAutoFit/>
          </a:bodyPr>
          <a:lstStyle/>
          <a:p>
            <a:pPr algn="l"/>
            <a:r>
              <a:rPr kumimoji="1" lang="zh-CN" altLang="en-US" sz="2000" dirty="0">
                <a:solidFill>
                  <a:srgbClr val="0425AA"/>
                </a:solidFill>
                <a:latin typeface="微软雅黑" panose="020B0503020204020204" pitchFamily="34" charset="-122"/>
                <a:ea typeface="微软雅黑" panose="020B0503020204020204" pitchFamily="34" charset="-122"/>
              </a:rPr>
              <a:t>初级技巧</a:t>
            </a:r>
            <a:endParaRPr kumimoji="1" lang="zh-CN" altLang="en-US" sz="2000" dirty="0">
              <a:solidFill>
                <a:srgbClr val="0425AA"/>
              </a:solidFill>
              <a:latin typeface="微软雅黑" panose="020B0503020204020204" pitchFamily="34" charset="-122"/>
              <a:ea typeface="微软雅黑" panose="020B0503020204020204" pitchFamily="34" charset="-122"/>
            </a:endParaRPr>
          </a:p>
        </p:txBody>
      </p:sp>
      <p:sp>
        <p:nvSpPr>
          <p:cNvPr id="19" name="矩形 18"/>
          <p:cNvSpPr/>
          <p:nvPr/>
        </p:nvSpPr>
        <p:spPr>
          <a:xfrm>
            <a:off x="1316405" y="4107629"/>
            <a:ext cx="2419255" cy="874407"/>
          </a:xfrm>
          <a:prstGeom prst="rect">
            <a:avLst/>
          </a:prstGeom>
        </p:spPr>
        <p:txBody>
          <a:bodyPr wrap="square">
            <a:spAutoFit/>
          </a:bodyPr>
          <a:lstStyle/>
          <a:p>
            <a:pPr>
              <a:lnSpc>
                <a:spcPct val="150000"/>
              </a:lnSpc>
            </a:pP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构建一个提示词的基本方法。</a:t>
            </a:r>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椭圆 3"/>
          <p:cNvSpPr/>
          <p:nvPr/>
        </p:nvSpPr>
        <p:spPr>
          <a:xfrm rot="5001608">
            <a:off x="4513119" y="2429675"/>
            <a:ext cx="2135094" cy="192099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 name="connsiteX0-61" fmla="*/ 365 w 1875841"/>
              <a:gd name="connsiteY0-62" fmla="*/ 817019 h 1642124"/>
              <a:gd name="connsiteX1-63" fmla="*/ 830812 w 1875841"/>
              <a:gd name="connsiteY1-64" fmla="*/ 8324 h 1642124"/>
              <a:gd name="connsiteX2-65" fmla="*/ 1875841 w 1875841"/>
              <a:gd name="connsiteY2-66" fmla="*/ 873739 h 1642124"/>
              <a:gd name="connsiteX3-67" fmla="*/ 830812 w 1875841"/>
              <a:gd name="connsiteY3-68" fmla="*/ 1641182 h 1642124"/>
              <a:gd name="connsiteX4-69" fmla="*/ 365 w 1875841"/>
              <a:gd name="connsiteY4-70" fmla="*/ 817019 h 1642124"/>
              <a:gd name="connsiteX0-71" fmla="*/ 117 w 1875593"/>
              <a:gd name="connsiteY0-72" fmla="*/ 808981 h 1634086"/>
              <a:gd name="connsiteX1-73" fmla="*/ 830564 w 1875593"/>
              <a:gd name="connsiteY1-74" fmla="*/ 286 h 1634086"/>
              <a:gd name="connsiteX2-75" fmla="*/ 1875593 w 1875593"/>
              <a:gd name="connsiteY2-76" fmla="*/ 865701 h 1634086"/>
              <a:gd name="connsiteX3-77" fmla="*/ 830564 w 1875593"/>
              <a:gd name="connsiteY3-78" fmla="*/ 1633144 h 1634086"/>
              <a:gd name="connsiteX4-79" fmla="*/ 117 w 1875593"/>
              <a:gd name="connsiteY4-80" fmla="*/ 808981 h 1634086"/>
              <a:gd name="connsiteX0-81" fmla="*/ 15 w 1875500"/>
              <a:gd name="connsiteY0-82" fmla="*/ 360199 h 1184476"/>
              <a:gd name="connsiteX1-83" fmla="*/ 811759 w 1875500"/>
              <a:gd name="connsiteY1-84" fmla="*/ 373 h 1184476"/>
              <a:gd name="connsiteX2-85" fmla="*/ 1875491 w 1875500"/>
              <a:gd name="connsiteY2-86" fmla="*/ 416919 h 1184476"/>
              <a:gd name="connsiteX3-87" fmla="*/ 830462 w 1875500"/>
              <a:gd name="connsiteY3-88" fmla="*/ 1184362 h 1184476"/>
              <a:gd name="connsiteX4-89" fmla="*/ 15 w 1875500"/>
              <a:gd name="connsiteY4-90" fmla="*/ 360199 h 1184476"/>
              <a:gd name="connsiteX0-91" fmla="*/ 18 w 1875503"/>
              <a:gd name="connsiteY0-92" fmla="*/ 614795 h 1439072"/>
              <a:gd name="connsiteX1-93" fmla="*/ 811762 w 1875503"/>
              <a:gd name="connsiteY1-94" fmla="*/ 254969 h 1439072"/>
              <a:gd name="connsiteX2-95" fmla="*/ 1875494 w 1875503"/>
              <a:gd name="connsiteY2-96" fmla="*/ 671515 h 1439072"/>
              <a:gd name="connsiteX3-97" fmla="*/ 830465 w 1875503"/>
              <a:gd name="connsiteY3-98" fmla="*/ 1438958 h 1439072"/>
              <a:gd name="connsiteX4-99" fmla="*/ 18 w 1875503"/>
              <a:gd name="connsiteY4-100" fmla="*/ 614795 h 1439072"/>
              <a:gd name="connsiteX0-101" fmla="*/ 52 w 1875566"/>
              <a:gd name="connsiteY0-102" fmla="*/ 621175 h 1670105"/>
              <a:gd name="connsiteX1-103" fmla="*/ 811796 w 1875566"/>
              <a:gd name="connsiteY1-104" fmla="*/ 261349 h 1670105"/>
              <a:gd name="connsiteX2-105" fmla="*/ 1875528 w 1875566"/>
              <a:gd name="connsiteY2-106" fmla="*/ 677895 h 1670105"/>
              <a:gd name="connsiteX3-107" fmla="*/ 777181 w 1875566"/>
              <a:gd name="connsiteY3-108" fmla="*/ 1670019 h 1670105"/>
              <a:gd name="connsiteX4-109" fmla="*/ 52 w 1875566"/>
              <a:gd name="connsiteY4-110" fmla="*/ 621175 h 1670105"/>
              <a:gd name="connsiteX0-111" fmla="*/ 365 w 1875879"/>
              <a:gd name="connsiteY0-112" fmla="*/ 621175 h 1687773"/>
              <a:gd name="connsiteX1-113" fmla="*/ 812109 w 1875879"/>
              <a:gd name="connsiteY1-114" fmla="*/ 261349 h 1687773"/>
              <a:gd name="connsiteX2-115" fmla="*/ 1875841 w 1875879"/>
              <a:gd name="connsiteY2-116" fmla="*/ 677895 h 1687773"/>
              <a:gd name="connsiteX3-117" fmla="*/ 777494 w 1875879"/>
              <a:gd name="connsiteY3-118" fmla="*/ 1670019 h 1687773"/>
              <a:gd name="connsiteX4-119" fmla="*/ 365 w 1875879"/>
              <a:gd name="connsiteY4-120" fmla="*/ 621175 h 1687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75879" h="1687773">
                <a:moveTo>
                  <a:pt x="365" y="621175"/>
                </a:moveTo>
                <a:cubicBezTo>
                  <a:pt x="6134" y="386397"/>
                  <a:pt x="389711" y="-405472"/>
                  <a:pt x="812109" y="261349"/>
                </a:cubicBezTo>
                <a:cubicBezTo>
                  <a:pt x="1234507" y="928170"/>
                  <a:pt x="1881610" y="443117"/>
                  <a:pt x="1875841" y="677895"/>
                </a:cubicBezTo>
                <a:cubicBezTo>
                  <a:pt x="1870072" y="912673"/>
                  <a:pt x="1506304" y="1825712"/>
                  <a:pt x="777494" y="1670019"/>
                </a:cubicBezTo>
                <a:cubicBezTo>
                  <a:pt x="48684" y="1514326"/>
                  <a:pt x="-5404" y="855953"/>
                  <a:pt x="365" y="621175"/>
                </a:cubicBezTo>
                <a:close/>
              </a:path>
            </a:pathLst>
          </a:custGeom>
          <a:solidFill>
            <a:srgbClr val="646FD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椭圆 3"/>
          <p:cNvSpPr/>
          <p:nvPr/>
        </p:nvSpPr>
        <p:spPr>
          <a:xfrm>
            <a:off x="5122717" y="2528062"/>
            <a:ext cx="1950331" cy="196442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3437" h="1640723">
                <a:moveTo>
                  <a:pt x="579" y="823400"/>
                </a:moveTo>
                <a:cubicBezTo>
                  <a:pt x="16908" y="-101029"/>
                  <a:pt x="316265" y="-1193"/>
                  <a:pt x="588408" y="6971"/>
                </a:cubicBezTo>
                <a:cubicBezTo>
                  <a:pt x="860551" y="15135"/>
                  <a:pt x="1633437" y="143899"/>
                  <a:pt x="1633437" y="872386"/>
                </a:cubicBezTo>
                <a:cubicBezTo>
                  <a:pt x="1633437" y="1600873"/>
                  <a:pt x="860551" y="1647993"/>
                  <a:pt x="588408" y="1639829"/>
                </a:cubicBezTo>
                <a:cubicBezTo>
                  <a:pt x="316265" y="1631665"/>
                  <a:pt x="-15750" y="1747829"/>
                  <a:pt x="579" y="823400"/>
                </a:cubicBezTo>
                <a:close/>
              </a:path>
            </a:pathLst>
          </a:custGeom>
          <a:gradFill>
            <a:gsLst>
              <a:gs pos="0">
                <a:srgbClr val="3041C0"/>
              </a:gs>
              <a:gs pos="100000">
                <a:srgbClr val="A3C3F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p:cNvSpPr/>
          <p:nvPr/>
        </p:nvSpPr>
        <p:spPr>
          <a:xfrm>
            <a:off x="4948834" y="2608214"/>
            <a:ext cx="1853602" cy="1853602"/>
          </a:xfrm>
          <a:prstGeom prst="ellipse">
            <a:avLst/>
          </a:prstGeom>
          <a:solidFill>
            <a:srgbClr val="657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976602" y="3183359"/>
            <a:ext cx="1816864" cy="584775"/>
          </a:xfrm>
          <a:prstGeom prst="rect">
            <a:avLst/>
          </a:prstGeom>
        </p:spPr>
        <p:txBody>
          <a:bodyPr wrap="square">
            <a:spAutoFit/>
          </a:bodyPr>
          <a:lstStyle/>
          <a:p>
            <a:r>
              <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构建技巧</a:t>
            </a:r>
            <a:endPar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4240695" y="1506593"/>
            <a:ext cx="3553283" cy="3277442"/>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a:off x="3903331" y="2071731"/>
            <a:ext cx="3649846" cy="3325803"/>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673095" y="1536357"/>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34"/>
          <p:cNvSpPr>
            <a:spLocks noChangeAspect="1" noChangeArrowheads="1"/>
          </p:cNvSpPr>
          <p:nvPr/>
        </p:nvSpPr>
        <p:spPr bwMode="auto">
          <a:xfrm>
            <a:off x="10775524" y="1624547"/>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nvSpPr>
        <p:spPr>
          <a:xfrm>
            <a:off x="8239640" y="1818615"/>
            <a:ext cx="2207478" cy="400110"/>
          </a:xfrm>
          <a:prstGeom prst="rect">
            <a:avLst/>
          </a:prstGeom>
          <a:noFill/>
        </p:spPr>
        <p:txBody>
          <a:bodyPr wrap="square" rtlCol="0">
            <a:spAutoFit/>
          </a:bodyPr>
          <a:lstStyle/>
          <a:p>
            <a:r>
              <a:rPr kumimoji="1" lang="zh-CN" altLang="en-US" sz="2000" dirty="0">
                <a:solidFill>
                  <a:srgbClr val="0425AA"/>
                </a:solidFill>
                <a:latin typeface="微软雅黑" panose="020B0503020204020204" pitchFamily="34" charset="-122"/>
                <a:ea typeface="微软雅黑" panose="020B0503020204020204" pitchFamily="34" charset="-122"/>
              </a:rPr>
              <a:t>进阶技巧</a:t>
            </a:r>
            <a:endParaRPr kumimoji="1" lang="zh-CN" altLang="en-US" sz="2000" dirty="0">
              <a:solidFill>
                <a:srgbClr val="0425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8239638" y="2177316"/>
            <a:ext cx="2412339" cy="874407"/>
          </a:xfrm>
          <a:prstGeom prst="rect">
            <a:avLst/>
          </a:prstGeom>
        </p:spPr>
        <p:txBody>
          <a:bodyPr wrap="square">
            <a:spAutoFit/>
          </a:bodyPr>
          <a:lstStyle/>
          <a:p>
            <a:pPr>
              <a:lnSpc>
                <a:spcPct val="150000"/>
              </a:lnSpc>
            </a:pP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适合执行更为复杂的任务。</a:t>
            </a:r>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椭圆 33"/>
          <p:cNvSpPr>
            <a:spLocks noChangeAspect="1"/>
          </p:cNvSpPr>
          <p:nvPr/>
        </p:nvSpPr>
        <p:spPr>
          <a:xfrm>
            <a:off x="4230103" y="4722783"/>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椭圆 36"/>
          <p:cNvSpPr>
            <a:spLocks noChangeAspect="1"/>
          </p:cNvSpPr>
          <p:nvPr/>
        </p:nvSpPr>
        <p:spPr>
          <a:xfrm>
            <a:off x="7457176" y="2211085"/>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34"/>
          <p:cNvSpPr>
            <a:spLocks noChangeAspect="1" noChangeArrowheads="1"/>
          </p:cNvSpPr>
          <p:nvPr/>
        </p:nvSpPr>
        <p:spPr bwMode="auto">
          <a:xfrm>
            <a:off x="451084" y="3832701"/>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680581" y="1113360"/>
            <a:ext cx="4852576" cy="551703"/>
            <a:chOff x="1669" y="2926"/>
            <a:chExt cx="3121" cy="716"/>
          </a:xfrm>
        </p:grpSpPr>
        <p:sp>
          <p:nvSpPr>
            <p:cNvPr id="8" name="圆角矩形 7"/>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初级技巧</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i="0" u="none" strike="noStrike" dirty="0">
                  <a:solidFill>
                    <a:srgbClr val="000000"/>
                  </a:solidFill>
                  <a:effectLst/>
                  <a:latin typeface="微软雅黑" panose="020B0503020204020204" pitchFamily="34" charset="-122"/>
                  <a:ea typeface="微软雅黑" panose="020B0503020204020204" pitchFamily="34" charset="-122"/>
                </a:rPr>
                <a:t>借助基础框架</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grpSp>
        <p:nvGrpSpPr>
          <p:cNvPr id="3" name="组合 2"/>
          <p:cNvGrpSpPr/>
          <p:nvPr/>
        </p:nvGrpSpPr>
        <p:grpSpPr>
          <a:xfrm>
            <a:off x="680581" y="2003409"/>
            <a:ext cx="4853134" cy="4718441"/>
            <a:chOff x="1669" y="3742"/>
            <a:chExt cx="3115" cy="6176"/>
          </a:xfrm>
        </p:grpSpPr>
        <p:sp>
          <p:nvSpPr>
            <p:cNvPr id="4" name="圆角矩形 3"/>
            <p:cNvSpPr/>
            <p:nvPr/>
          </p:nvSpPr>
          <p:spPr>
            <a:xfrm>
              <a:off x="1669" y="3742"/>
              <a:ext cx="3115" cy="540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1933" y="4322"/>
              <a:ext cx="2588" cy="5596"/>
            </a:xfrm>
            <a:prstGeom prst="rect">
              <a:avLst/>
            </a:prstGeom>
          </p:spPr>
          <p:txBody>
            <a:bodyPr wrap="square">
              <a:noAutofit/>
            </a:bodyPr>
            <a:lstStyle/>
            <a:p>
              <a:pPr algn="l"/>
              <a:r>
                <a:rPr lang="zh-CN" altLang="en-US" sz="1800" b="1" i="0" u="none" strike="noStrike" dirty="0">
                  <a:solidFill>
                    <a:srgbClr val="000000"/>
                  </a:solidFill>
                  <a:effectLst/>
                  <a:latin typeface="微软雅黑" panose="020B0503020204020204" pitchFamily="34" charset="-122"/>
                  <a:ea typeface="微软雅黑" panose="020B0503020204020204" pitchFamily="34" charset="-122"/>
                </a:rPr>
                <a:t>框架</a:t>
              </a:r>
              <a:r>
                <a:rPr lang="en-US" altLang="zh-CN" sz="18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800" b="1"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800" b="1" i="0" u="none" strike="noStrike" dirty="0">
                <a:solidFill>
                  <a:srgbClr val="000000"/>
                </a:solidFill>
                <a:effectLst/>
                <a:latin typeface="微软雅黑" panose="020B0503020204020204" pitchFamily="34" charset="-122"/>
                <a:ea typeface="微软雅黑" panose="020B0503020204020204" pitchFamily="34" charset="-122"/>
              </a:endParaRPr>
            </a:p>
            <a:p>
              <a:pPr algn="l"/>
              <a:br>
                <a:rPr lang="en-GB" altLang="zh-CN" sz="1600" b="0" i="0" u="none" strike="noStrike" dirty="0">
                  <a:solidFill>
                    <a:srgbClr val="000000"/>
                  </a:solidFill>
                  <a:effectLst/>
                </a:rPr>
              </a:br>
              <a:r>
                <a:rPr lang="en-GB" altLang="zh-CN" sz="1600" b="0" i="0" u="none" strike="noStrike" dirty="0">
                  <a:solidFill>
                    <a:srgbClr val="000000"/>
                  </a:solidFill>
                  <a:effectLst/>
                </a:rPr>
                <a:t>•</a:t>
              </a:r>
              <a:r>
                <a:rPr lang="en-GB" altLang="zh-CN" sz="1600" b="1" i="0" u="none" strike="noStrike" dirty="0">
                  <a:solidFill>
                    <a:srgbClr val="000000"/>
                  </a:solidFill>
                  <a:effectLst/>
                </a:rPr>
                <a:t> </a:t>
              </a:r>
              <a:r>
                <a:rPr lang="en-GB" altLang="zh-CN" sz="1400" b="1" i="0" u="none" strike="noStrike" dirty="0">
                  <a:solidFill>
                    <a:srgbClr val="000000"/>
                  </a:solidFill>
                  <a:effectLst/>
                </a:rPr>
                <a:t>Instruction</a:t>
              </a:r>
              <a:r>
                <a:rPr lang="zh-CN" altLang="en-GB" sz="1400" b="0" i="0" u="none" strike="noStrike" dirty="0">
                  <a:solidFill>
                    <a:srgbClr val="000000"/>
                  </a:solidFill>
                  <a:effectLst/>
                </a:rPr>
                <a:t>（</a:t>
              </a:r>
              <a:r>
                <a:rPr lang="zh-CN" altLang="en-US" sz="1400" b="0" i="0" u="none" strike="noStrike" dirty="0">
                  <a:solidFill>
                    <a:srgbClr val="000000"/>
                  </a:solidFill>
                  <a:effectLst/>
                </a:rPr>
                <a:t>必须项）：指令，即你希望模型执行的具体任务。</a:t>
              </a:r>
              <a:endParaRPr lang="en-US" altLang="zh-CN" sz="1400" b="0" i="0" u="none" strike="noStrike" dirty="0">
                <a:solidFill>
                  <a:srgbClr val="000000"/>
                </a:solidFill>
                <a:effectLst/>
              </a:endParaRPr>
            </a:p>
            <a:p>
              <a:pPr algn="l"/>
              <a:endParaRPr lang="en-US" altLang="zh-CN" sz="1400" b="0" i="0" u="none" strike="noStrike" dirty="0">
                <a:solidFill>
                  <a:srgbClr val="000000"/>
                </a:solidFill>
                <a:effectLst/>
              </a:endParaRPr>
            </a:p>
            <a:p>
              <a:pPr algn="l"/>
              <a:r>
                <a:rPr lang="en-US" altLang="zh-CN" sz="1400" b="0" i="0" u="none" strike="noStrike" dirty="0">
                  <a:solidFill>
                    <a:srgbClr val="000000"/>
                  </a:solidFill>
                  <a:effectLst/>
                </a:rPr>
                <a:t>•</a:t>
              </a:r>
              <a:r>
                <a:rPr lang="zh-CN" altLang="en-US" sz="1400" b="1" i="0" u="none" strike="noStrike" dirty="0">
                  <a:solidFill>
                    <a:srgbClr val="000000"/>
                  </a:solidFill>
                  <a:effectLst/>
                </a:rPr>
                <a:t> </a:t>
              </a:r>
              <a:r>
                <a:rPr lang="en-GB" altLang="zh-CN" sz="1400" b="1" i="0" u="none" strike="noStrike" dirty="0">
                  <a:solidFill>
                    <a:srgbClr val="000000"/>
                  </a:solidFill>
                  <a:effectLst/>
                </a:rPr>
                <a:t>Context</a:t>
              </a:r>
              <a:r>
                <a:rPr lang="zh-CN" altLang="en-GB" sz="1400" b="1" i="0" u="none" strike="noStrike" dirty="0">
                  <a:solidFill>
                    <a:srgbClr val="000000"/>
                  </a:solidFill>
                  <a:effectLst/>
                </a:rPr>
                <a:t>（</a:t>
              </a:r>
              <a:r>
                <a:rPr lang="zh-CN" altLang="en-US" sz="1400" b="0" i="0" u="none" strike="noStrike" dirty="0">
                  <a:solidFill>
                    <a:srgbClr val="000000"/>
                  </a:solidFill>
                  <a:effectLst/>
                </a:rPr>
                <a:t>选填项）：背景信息，或者说上下文，可以引导模型做出更好的反应。</a:t>
              </a:r>
              <a:endParaRPr lang="en-US" altLang="zh-CN" sz="1400" b="0" i="0" u="none" strike="noStrike" dirty="0">
                <a:solidFill>
                  <a:srgbClr val="000000"/>
                </a:solidFill>
                <a:effectLst/>
              </a:endParaRPr>
            </a:p>
            <a:p>
              <a:pPr algn="l"/>
              <a:endParaRPr lang="en-US" altLang="zh-CN" sz="1400" b="0" i="0" u="none" strike="noStrike" dirty="0">
                <a:solidFill>
                  <a:srgbClr val="000000"/>
                </a:solidFill>
                <a:effectLst/>
              </a:endParaRPr>
            </a:p>
            <a:p>
              <a:pPr algn="l"/>
              <a:r>
                <a:rPr lang="en-US" altLang="zh-CN" sz="1400" b="0" i="0" u="none" strike="noStrike" dirty="0">
                  <a:solidFill>
                    <a:srgbClr val="000000"/>
                  </a:solidFill>
                  <a:effectLst/>
                </a:rPr>
                <a:t>•</a:t>
              </a:r>
              <a:r>
                <a:rPr lang="zh-CN" altLang="en-US" sz="1400" b="1" i="0" u="none" strike="noStrike" dirty="0">
                  <a:solidFill>
                    <a:srgbClr val="000000"/>
                  </a:solidFill>
                  <a:effectLst/>
                </a:rPr>
                <a:t> </a:t>
              </a:r>
              <a:r>
                <a:rPr lang="en-GB" altLang="zh-CN" sz="1400" b="1" i="0" u="none" strike="noStrike" dirty="0">
                  <a:solidFill>
                    <a:srgbClr val="000000"/>
                  </a:solidFill>
                  <a:effectLst/>
                </a:rPr>
                <a:t>Input Date</a:t>
              </a:r>
              <a:r>
                <a:rPr lang="zh-CN" altLang="en-GB" sz="1400" b="0" i="0" u="none" strike="noStrike" dirty="0">
                  <a:solidFill>
                    <a:srgbClr val="000000"/>
                  </a:solidFill>
                  <a:effectLst/>
                </a:rPr>
                <a:t>（</a:t>
              </a:r>
              <a:r>
                <a:rPr lang="zh-CN" altLang="en-US" sz="1400" b="0" i="0" u="none" strike="noStrike" dirty="0">
                  <a:solidFill>
                    <a:srgbClr val="000000"/>
                  </a:solidFill>
                  <a:effectLst/>
                </a:rPr>
                <a:t>选填项）：输入数据，告知模型需要处理的数据</a:t>
              </a:r>
              <a:endParaRPr lang="en-US" altLang="zh-CN" sz="1400" b="0" i="0" u="none" strike="noStrike" dirty="0">
                <a:solidFill>
                  <a:srgbClr val="000000"/>
                </a:solidFill>
                <a:effectLst/>
              </a:endParaRPr>
            </a:p>
            <a:p>
              <a:pPr algn="l"/>
              <a:endParaRPr lang="en-US" altLang="zh-CN" sz="1400" b="0" i="0" u="none" strike="noStrike" dirty="0">
                <a:solidFill>
                  <a:srgbClr val="000000"/>
                </a:solidFill>
                <a:effectLst/>
              </a:endParaRPr>
            </a:p>
            <a:p>
              <a:pPr algn="l"/>
              <a:r>
                <a:rPr lang="en-US" altLang="zh-CN" sz="1400" b="0" i="0" u="none" strike="noStrike" dirty="0">
                  <a:solidFill>
                    <a:srgbClr val="000000"/>
                  </a:solidFill>
                  <a:effectLst/>
                </a:rPr>
                <a:t>•</a:t>
              </a:r>
              <a:r>
                <a:rPr lang="zh-CN" altLang="en-US" sz="1400" b="1" i="0" u="none" strike="noStrike" dirty="0">
                  <a:solidFill>
                    <a:srgbClr val="000000"/>
                  </a:solidFill>
                  <a:effectLst/>
                </a:rPr>
                <a:t> </a:t>
              </a:r>
              <a:r>
                <a:rPr lang="en-GB" altLang="zh-CN" sz="1400" b="1" i="0" u="none" strike="noStrike" dirty="0">
                  <a:solidFill>
                    <a:srgbClr val="000000"/>
                  </a:solidFill>
                  <a:effectLst/>
                </a:rPr>
                <a:t>Output Indicator</a:t>
              </a:r>
              <a:r>
                <a:rPr lang="zh-CN" altLang="en-GB" sz="1400" b="0" i="0" u="none" strike="noStrike" dirty="0">
                  <a:solidFill>
                    <a:srgbClr val="000000"/>
                  </a:solidFill>
                  <a:effectLst/>
                </a:rPr>
                <a:t>（</a:t>
              </a:r>
              <a:r>
                <a:rPr lang="zh-CN" altLang="en-US" sz="1400" b="0" i="0" u="none" strike="noStrike" dirty="0">
                  <a:solidFill>
                    <a:srgbClr val="000000"/>
                  </a:solidFill>
                  <a:effectLst/>
                </a:rPr>
                <a:t>选填项）：输出指示器，告诉模型我们需要输出的类型和格式。</a:t>
              </a:r>
              <a:endParaRPr lang="zh-CN" altLang="en-US" sz="1400" b="0" i="0" u="none" strike="noStrike" dirty="0">
                <a:solidFill>
                  <a:srgbClr val="000000"/>
                </a:solidFill>
                <a:effectLst/>
              </a:endParaRPr>
            </a:p>
          </p:txBody>
        </p:sp>
      </p:grpSp>
      <p:grpSp>
        <p:nvGrpSpPr>
          <p:cNvPr id="9" name="组合 8"/>
          <p:cNvGrpSpPr/>
          <p:nvPr/>
        </p:nvGrpSpPr>
        <p:grpSpPr>
          <a:xfrm>
            <a:off x="5944466" y="1113327"/>
            <a:ext cx="5533750" cy="5022511"/>
            <a:chOff x="1669" y="3799"/>
            <a:chExt cx="3115" cy="6574"/>
          </a:xfrm>
        </p:grpSpPr>
        <p:sp>
          <p:nvSpPr>
            <p:cNvPr id="10" name="圆角矩形 9"/>
            <p:cNvSpPr/>
            <p:nvPr/>
          </p:nvSpPr>
          <p:spPr>
            <a:xfrm>
              <a:off x="1669" y="3799"/>
              <a:ext cx="3115" cy="6574"/>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1932" y="4465"/>
              <a:ext cx="2588" cy="5669"/>
            </a:xfrm>
            <a:prstGeom prst="rect">
              <a:avLst/>
            </a:prstGeom>
          </p:spPr>
          <p:txBody>
            <a:bodyPr wrap="square">
              <a:noAutofit/>
            </a:bodyPr>
            <a:lstStyle/>
            <a:p>
              <a:pPr algn="l"/>
              <a:r>
                <a:rPr lang="en-GB" altLang="zh-CN" sz="1400" b="1" i="0" u="none" strike="noStrike" dirty="0">
                  <a:solidFill>
                    <a:srgbClr val="000000"/>
                  </a:solidFill>
                  <a:effectLst/>
                </a:rPr>
                <a:t>Instruction</a:t>
              </a:r>
              <a:r>
                <a:rPr lang="zh-CN" altLang="en-GB" sz="1400" b="1" i="0" u="none" strike="noStrike" dirty="0">
                  <a:solidFill>
                    <a:srgbClr val="000000"/>
                  </a:solidFill>
                  <a:effectLst/>
                </a:rPr>
                <a:t>：</a:t>
              </a:r>
              <a:r>
                <a:rPr lang="zh-CN" altLang="en-US" sz="1400" b="0" i="0" u="none" strike="noStrike" dirty="0">
                  <a:solidFill>
                    <a:srgbClr val="000000"/>
                  </a:solidFill>
                  <a:effectLst/>
                </a:rPr>
                <a:t>请你仔细阅读文本，抽取文本中的动物信息。 </a:t>
              </a:r>
              <a:endParaRPr lang="en-US" altLang="zh-CN" sz="1400" b="0" i="0" u="none" strike="noStrike" dirty="0">
                <a:solidFill>
                  <a:srgbClr val="000000"/>
                </a:solidFill>
                <a:effectLst/>
              </a:endParaRPr>
            </a:p>
            <a:p>
              <a:pPr algn="l"/>
              <a:r>
                <a:rPr lang="en-GB" altLang="zh-CN" sz="1400" b="1" i="0" u="none" strike="noStrike" dirty="0">
                  <a:solidFill>
                    <a:srgbClr val="000000"/>
                  </a:solidFill>
                  <a:effectLst/>
                </a:rPr>
                <a:t>Context</a:t>
              </a:r>
              <a:r>
                <a:rPr lang="zh-CN" altLang="en-GB" sz="1400" b="1" i="0" u="none" strike="noStrike" dirty="0">
                  <a:solidFill>
                    <a:srgbClr val="000000"/>
                  </a:solidFill>
                  <a:effectLst/>
                </a:rPr>
                <a:t>：</a:t>
              </a:r>
              <a:r>
                <a:rPr lang="zh-CN" altLang="en-US" sz="1400" b="0" i="0" u="none" strike="noStrike" dirty="0">
                  <a:solidFill>
                    <a:srgbClr val="000000"/>
                  </a:solidFill>
                  <a:effectLst/>
                </a:rPr>
                <a:t>你是动物园的宣传人员，现在你需要为动物们录入信息，文本是一份参考资料。</a:t>
              </a:r>
              <a:endParaRPr lang="en-US" altLang="zh-CN" sz="1400" b="0" i="0" u="none" strike="noStrike" dirty="0">
                <a:solidFill>
                  <a:srgbClr val="000000"/>
                </a:solidFill>
                <a:effectLst/>
              </a:endParaRPr>
            </a:p>
            <a:p>
              <a:pPr algn="l"/>
              <a:r>
                <a:rPr lang="en-GB" altLang="zh-CN" sz="1400" b="1" i="0" u="none" strike="noStrike" dirty="0">
                  <a:solidFill>
                    <a:srgbClr val="000000"/>
                  </a:solidFill>
                  <a:effectLst/>
                </a:rPr>
                <a:t>Input Date</a:t>
              </a:r>
              <a:r>
                <a:rPr lang="zh-CN" altLang="en-GB" sz="1400" b="1" i="0" u="none" strike="noStrike" dirty="0">
                  <a:solidFill>
                    <a:srgbClr val="000000"/>
                  </a:solidFill>
                  <a:effectLst/>
                </a:rPr>
                <a:t>：</a:t>
              </a:r>
              <a:r>
                <a:rPr lang="zh-CN" altLang="en-US" sz="1400" b="0" i="0" u="none" strike="noStrike" dirty="0">
                  <a:solidFill>
                    <a:srgbClr val="000000"/>
                  </a:solidFill>
                  <a:effectLst/>
                </a:rPr>
                <a:t>文本：“欢迎来到我们动物园，这里生活着众多珍稀动物。在这片繁茂的树林里，你可以看到强壮的猩猩毛毛灵活地荡漾在树枝间，这是它最喜欢的运动了！在这片区域，还住着一位可爱的小公主</a:t>
              </a:r>
              <a:r>
                <a:rPr lang="en-US" altLang="zh-CN" sz="1400" b="0" i="0" u="none" strike="noStrike" dirty="0">
                  <a:solidFill>
                    <a:srgbClr val="000000"/>
                  </a:solidFill>
                  <a:effectLst/>
                </a:rPr>
                <a:t>——</a:t>
              </a:r>
              <a:r>
                <a:rPr lang="zh-CN" altLang="en-US" sz="1400" b="0" i="0" u="none" strike="noStrike" dirty="0">
                  <a:solidFill>
                    <a:srgbClr val="000000"/>
                  </a:solidFill>
                  <a:effectLst/>
                </a:rPr>
                <a:t>憨态可掬的熊猫阿奇，她正悠然地咀嚼着最爱吃的竹子，有时它还会爬上枝头与游客们打招呼。沿着小径走向开阔的草地，你会发现飞毛腿猎豹小黑在那里尽情地奔跑，这位矫健的运动员拥有惊人的速度和敏捷性，总能让游客们为之惊叹。而在海洋馆中，聪明伶俐的海豚宝宝铁柱正优雅地在水中起舞，她那活泼可爱的举止总是吸引着游客们的目光。最后，来到大象的家园，你会看到这个温文尔雅的小象正悠哉地泡在水中，它叫阿呆，最喜欢的事就是喷水了。他庞大的身躯下隐藏着敏锐的触感和温柔的性格哦。</a:t>
              </a:r>
              <a:endParaRPr lang="en-US" altLang="zh-CN" sz="1400" b="0" i="0" u="none" strike="noStrike" dirty="0">
                <a:solidFill>
                  <a:srgbClr val="000000"/>
                </a:solidFill>
                <a:effectLst/>
              </a:endParaRPr>
            </a:p>
            <a:p>
              <a:pPr algn="l"/>
              <a:r>
                <a:rPr lang="en-GB" altLang="zh-CN" sz="1400" b="1" i="0" u="none" strike="noStrike" dirty="0">
                  <a:solidFill>
                    <a:srgbClr val="000000"/>
                  </a:solidFill>
                  <a:effectLst/>
                </a:rPr>
                <a:t>Output Indicator</a:t>
              </a:r>
              <a:r>
                <a:rPr lang="zh-CN" altLang="en-GB" sz="1400" b="1" i="0" u="none" strike="noStrike" dirty="0">
                  <a:solidFill>
                    <a:srgbClr val="000000"/>
                  </a:solidFill>
                  <a:effectLst/>
                </a:rPr>
                <a:t>：</a:t>
              </a:r>
              <a:r>
                <a:rPr lang="zh-CN" altLang="en-US" sz="1400" b="0" i="0" u="none" strike="noStrike" dirty="0">
                  <a:solidFill>
                    <a:srgbClr val="000000"/>
                  </a:solidFill>
                  <a:effectLst/>
                </a:rPr>
                <a:t>现在，请你按照</a:t>
              </a:r>
              <a:r>
                <a:rPr lang="en-US" altLang="zh-CN" sz="1400" b="0" i="0" u="none" strike="noStrike" dirty="0">
                  <a:solidFill>
                    <a:srgbClr val="000000"/>
                  </a:solidFill>
                  <a:effectLst/>
                </a:rPr>
                <a:t>["</a:t>
              </a:r>
              <a:r>
                <a:rPr lang="zh-CN" altLang="en-US" sz="1400" b="0" i="0" u="none" strike="noStrike" dirty="0">
                  <a:solidFill>
                    <a:srgbClr val="000000"/>
                  </a:solidFill>
                  <a:effectLst/>
                </a:rPr>
                <a:t>名字</a:t>
              </a:r>
              <a:r>
                <a:rPr lang="en-US" altLang="zh-CN" sz="1400" b="0" i="0" u="none" strike="noStrike" dirty="0">
                  <a:solidFill>
                    <a:srgbClr val="000000"/>
                  </a:solidFill>
                  <a:effectLst/>
                </a:rPr>
                <a:t>","</a:t>
              </a:r>
              <a:r>
                <a:rPr lang="zh-CN" altLang="en-US" sz="1400" b="0" i="0" u="none" strike="noStrike" dirty="0">
                  <a:solidFill>
                    <a:srgbClr val="000000"/>
                  </a:solidFill>
                  <a:effectLst/>
                </a:rPr>
                <a:t>物种</a:t>
              </a:r>
              <a:r>
                <a:rPr lang="en-US" altLang="zh-CN" sz="1400" b="0" i="0" u="none" strike="noStrike" dirty="0">
                  <a:solidFill>
                    <a:srgbClr val="000000"/>
                  </a:solidFill>
                  <a:effectLst/>
                </a:rPr>
                <a:t>","</a:t>
              </a:r>
              <a:r>
                <a:rPr lang="zh-CN" altLang="en-US" sz="1400" b="0" i="0" u="none" strike="noStrike" dirty="0">
                  <a:solidFill>
                    <a:srgbClr val="000000"/>
                  </a:solidFill>
                  <a:effectLst/>
                </a:rPr>
                <a:t>喜好</a:t>
              </a:r>
              <a:r>
                <a:rPr lang="en-US" altLang="zh-CN" sz="1400" b="0" i="0" u="none" strike="noStrike" dirty="0">
                  <a:solidFill>
                    <a:srgbClr val="000000"/>
                  </a:solidFill>
                  <a:effectLst/>
                </a:rPr>
                <a:t>"]</a:t>
              </a:r>
              <a:r>
                <a:rPr lang="zh-CN" altLang="en-US" sz="1400" b="0" i="0" u="none" strike="noStrike" dirty="0">
                  <a:solidFill>
                    <a:srgbClr val="000000"/>
                  </a:solidFill>
                  <a:effectLst/>
                </a:rPr>
                <a:t>这样的格式对文本中的动物信息进行输出。</a:t>
              </a:r>
              <a:endParaRPr lang="zh-CN" altLang="en-US" sz="1400" b="0" i="0" u="none" strike="noStrike" dirty="0">
                <a:solidFill>
                  <a:srgbClr val="000000"/>
                </a:solidFill>
                <a:effectLs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680581" y="1113360"/>
            <a:ext cx="4852576" cy="551703"/>
            <a:chOff x="1669" y="2926"/>
            <a:chExt cx="3121" cy="716"/>
          </a:xfrm>
        </p:grpSpPr>
        <p:sp>
          <p:nvSpPr>
            <p:cNvPr id="8" name="圆角矩形 7"/>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初级技巧</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i="0" u="none" strike="noStrike" dirty="0">
                  <a:solidFill>
                    <a:srgbClr val="000000"/>
                  </a:solidFill>
                  <a:effectLst/>
                  <a:latin typeface="微软雅黑" panose="020B0503020204020204" pitchFamily="34" charset="-122"/>
                  <a:ea typeface="微软雅黑" panose="020B0503020204020204" pitchFamily="34" charset="-122"/>
                </a:rPr>
                <a:t>借助基础框架</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grpSp>
        <p:nvGrpSpPr>
          <p:cNvPr id="3" name="组合 2"/>
          <p:cNvGrpSpPr/>
          <p:nvPr/>
        </p:nvGrpSpPr>
        <p:grpSpPr>
          <a:xfrm>
            <a:off x="680581" y="2003409"/>
            <a:ext cx="4853134" cy="4132456"/>
            <a:chOff x="1669" y="3742"/>
            <a:chExt cx="3115" cy="5409"/>
          </a:xfrm>
        </p:grpSpPr>
        <p:sp>
          <p:nvSpPr>
            <p:cNvPr id="4" name="圆角矩形 3"/>
            <p:cNvSpPr/>
            <p:nvPr/>
          </p:nvSpPr>
          <p:spPr>
            <a:xfrm>
              <a:off x="1669" y="3742"/>
              <a:ext cx="3115" cy="540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1875" y="4204"/>
              <a:ext cx="2802" cy="4394"/>
            </a:xfrm>
            <a:prstGeom prst="rect">
              <a:avLst/>
            </a:prstGeom>
          </p:spPr>
          <p:txBody>
            <a:bodyPr wrap="square">
              <a:noAutofit/>
            </a:bodyPr>
            <a:lstStyle/>
            <a:p>
              <a:r>
                <a:rPr lang="zh-CN" altLang="en-US" sz="1800" b="1" i="0" u="none" strike="noStrike" dirty="0">
                  <a:solidFill>
                    <a:srgbClr val="000000"/>
                  </a:solidFill>
                  <a:effectLst/>
                  <a:latin typeface="微软雅黑" panose="020B0503020204020204" pitchFamily="34" charset="-122"/>
                  <a:ea typeface="微软雅黑" panose="020B0503020204020204" pitchFamily="34" charset="-122"/>
                </a:rPr>
                <a:t>框架</a:t>
              </a:r>
              <a:r>
                <a:rPr lang="en-US" altLang="zh-CN" sz="18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800" b="1"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800" b="1" i="0" u="none" strike="noStrike" dirty="0">
                <a:solidFill>
                  <a:srgbClr val="000000"/>
                </a:solidFill>
                <a:effectLst/>
                <a:latin typeface="微软雅黑" panose="020B0503020204020204" pitchFamily="34" charset="-122"/>
                <a:ea typeface="微软雅黑" panose="020B0503020204020204" pitchFamily="34" charset="-122"/>
              </a:endParaRPr>
            </a:p>
            <a:p>
              <a:pPr algn="l"/>
              <a:br>
                <a:rPr lang="en-GB" altLang="zh-CN" sz="1600" b="0" i="0" u="none" strike="noStrike" dirty="0">
                  <a:solidFill>
                    <a:srgbClr val="000000"/>
                  </a:solidFill>
                  <a:effectLst/>
                </a:rPr>
              </a:br>
              <a:r>
                <a:rPr lang="en-GB" altLang="zh-CN" sz="1400" b="0" i="0" u="none" strike="noStrike" dirty="0">
                  <a:solidFill>
                    <a:srgbClr val="000000"/>
                  </a:solidFill>
                  <a:effectLst/>
                </a:rPr>
                <a:t>•</a:t>
              </a:r>
              <a:r>
                <a:rPr lang="en-GB" altLang="zh-CN" sz="1400" b="1" i="0" u="none" strike="noStrike" dirty="0">
                  <a:solidFill>
                    <a:srgbClr val="000000"/>
                  </a:solidFill>
                  <a:effectLst/>
                </a:rPr>
                <a:t> CR</a:t>
              </a:r>
              <a:r>
                <a:rPr lang="en-US" altLang="zh-CN" sz="1400" dirty="0">
                  <a:solidFill>
                    <a:srgbClr val="000000"/>
                  </a:solidFill>
                </a:rPr>
                <a:t> — </a:t>
              </a:r>
              <a:r>
                <a:rPr lang="en-GB" altLang="zh-CN" sz="1400" b="0" i="0" u="none" strike="noStrike" dirty="0">
                  <a:solidFill>
                    <a:srgbClr val="000000"/>
                  </a:solidFill>
                  <a:effectLst/>
                </a:rPr>
                <a:t>Capacity and Role</a:t>
              </a:r>
              <a:r>
                <a:rPr lang="zh-CN" altLang="en-GB" sz="1400" b="0" i="0" u="none" strike="noStrike" dirty="0">
                  <a:solidFill>
                    <a:srgbClr val="000000"/>
                  </a:solidFill>
                  <a:effectLst/>
                </a:rPr>
                <a:t>（</a:t>
              </a:r>
              <a:r>
                <a:rPr lang="zh-CN" altLang="en-US" sz="1400" b="0" i="0" u="none" strike="noStrike" dirty="0">
                  <a:solidFill>
                    <a:srgbClr val="000000"/>
                  </a:solidFill>
                  <a:effectLst/>
                </a:rPr>
                <a:t>能力与角色）：你希望模型扮演怎样的角色。</a:t>
              </a:r>
              <a:endParaRPr lang="en-US" altLang="zh-CN" sz="1400" b="0" i="0" u="none" strike="noStrike" dirty="0">
                <a:solidFill>
                  <a:srgbClr val="000000"/>
                </a:solidFill>
                <a:effectLst/>
              </a:endParaRPr>
            </a:p>
            <a:p>
              <a:pPr algn="l"/>
              <a:endParaRPr lang="zh-CN" altLang="en-US" sz="1400" b="0" i="0" u="none" strike="noStrike" dirty="0">
                <a:solidFill>
                  <a:srgbClr val="000000"/>
                </a:solidFill>
                <a:effectLst/>
              </a:endParaRPr>
            </a:p>
            <a:p>
              <a:pPr algn="l"/>
              <a:r>
                <a:rPr lang="en-US" altLang="zh-CN" sz="1400" b="0" i="0" u="none" strike="noStrike" dirty="0">
                  <a:solidFill>
                    <a:srgbClr val="000000"/>
                  </a:solidFill>
                  <a:effectLst/>
                </a:rPr>
                <a:t>•</a:t>
              </a:r>
              <a:r>
                <a:rPr lang="zh-CN" altLang="en-US" sz="1400" b="1" i="0" u="none" strike="noStrike" dirty="0">
                  <a:solidFill>
                    <a:srgbClr val="000000"/>
                  </a:solidFill>
                  <a:effectLst/>
                </a:rPr>
                <a:t> </a:t>
              </a:r>
              <a:r>
                <a:rPr lang="en-GB" altLang="zh-CN" sz="1400" b="1" i="0" u="none" strike="noStrike" dirty="0">
                  <a:solidFill>
                    <a:srgbClr val="000000"/>
                  </a:solidFill>
                  <a:effectLst/>
                </a:rPr>
                <a:t>I</a:t>
              </a:r>
              <a:r>
                <a:rPr lang="en-US" altLang="zh-CN" sz="1400" dirty="0">
                  <a:solidFill>
                    <a:srgbClr val="000000"/>
                  </a:solidFill>
                </a:rPr>
                <a:t> — </a:t>
              </a:r>
              <a:r>
                <a:rPr lang="en-GB" altLang="zh-CN" sz="1400" b="0" i="0" u="none" strike="noStrike" dirty="0">
                  <a:solidFill>
                    <a:srgbClr val="000000"/>
                  </a:solidFill>
                  <a:effectLst/>
                </a:rPr>
                <a:t>Insight</a:t>
              </a:r>
              <a:r>
                <a:rPr lang="zh-CN" altLang="en-GB" sz="1400" b="0" i="0" u="none" strike="noStrike" dirty="0">
                  <a:solidFill>
                    <a:srgbClr val="000000"/>
                  </a:solidFill>
                  <a:effectLst/>
                </a:rPr>
                <a:t>（</a:t>
              </a:r>
              <a:r>
                <a:rPr lang="zh-CN" altLang="en-US" sz="1400" b="0" i="0" u="none" strike="noStrike" dirty="0">
                  <a:solidFill>
                    <a:srgbClr val="000000"/>
                  </a:solidFill>
                  <a:effectLst/>
                </a:rPr>
                <a:t>洞察力）：背景信息和上下文。</a:t>
              </a:r>
              <a:endParaRPr lang="en-US" altLang="zh-CN" sz="1400" b="0" i="0" u="none" strike="noStrike" dirty="0">
                <a:solidFill>
                  <a:srgbClr val="000000"/>
                </a:solidFill>
                <a:effectLst/>
              </a:endParaRPr>
            </a:p>
            <a:p>
              <a:pPr algn="l"/>
              <a:endParaRPr lang="zh-CN" altLang="en-US" sz="1400" b="0" i="0" u="none" strike="noStrike" dirty="0">
                <a:solidFill>
                  <a:srgbClr val="000000"/>
                </a:solidFill>
                <a:effectLst/>
              </a:endParaRPr>
            </a:p>
            <a:p>
              <a:pPr algn="l"/>
              <a:r>
                <a:rPr lang="en-US" altLang="zh-CN" sz="1400" b="0" i="0" u="none" strike="noStrike" dirty="0">
                  <a:solidFill>
                    <a:srgbClr val="000000"/>
                  </a:solidFill>
                  <a:effectLst/>
                </a:rPr>
                <a:t>•</a:t>
              </a:r>
              <a:r>
                <a:rPr lang="zh-CN" altLang="en-US" sz="1400" b="1" i="0" u="none" strike="noStrike" dirty="0">
                  <a:solidFill>
                    <a:srgbClr val="000000"/>
                  </a:solidFill>
                  <a:effectLst/>
                </a:rPr>
                <a:t> </a:t>
              </a:r>
              <a:r>
                <a:rPr lang="en-GB" altLang="zh-CN" sz="1400" b="1" i="0" u="none" strike="noStrike" dirty="0">
                  <a:solidFill>
                    <a:srgbClr val="000000"/>
                  </a:solidFill>
                  <a:effectLst/>
                </a:rPr>
                <a:t>S</a:t>
              </a:r>
              <a:r>
                <a:rPr lang="en-US" altLang="zh-CN" sz="1400" dirty="0">
                  <a:solidFill>
                    <a:srgbClr val="000000"/>
                  </a:solidFill>
                </a:rPr>
                <a:t> — </a:t>
              </a:r>
              <a:r>
                <a:rPr lang="en-GB" altLang="zh-CN" sz="1400" b="0" i="0" u="none" strike="noStrike" dirty="0">
                  <a:solidFill>
                    <a:srgbClr val="000000"/>
                  </a:solidFill>
                  <a:effectLst/>
                </a:rPr>
                <a:t>Statement</a:t>
              </a:r>
              <a:r>
                <a:rPr lang="zh-CN" altLang="en-GB" sz="1400" b="0" i="0" u="none" strike="noStrike" dirty="0">
                  <a:solidFill>
                    <a:srgbClr val="000000"/>
                  </a:solidFill>
                  <a:effectLst/>
                </a:rPr>
                <a:t>（</a:t>
              </a:r>
              <a:r>
                <a:rPr lang="zh-CN" altLang="en-US" sz="1400" b="0" i="0" u="none" strike="noStrike" dirty="0">
                  <a:solidFill>
                    <a:srgbClr val="000000"/>
                  </a:solidFill>
                  <a:effectLst/>
                </a:rPr>
                <a:t>指令）：你希望模型做什么。</a:t>
              </a:r>
              <a:endParaRPr lang="en-US" altLang="zh-CN" sz="1400" b="0" i="0" u="none" strike="noStrike" dirty="0">
                <a:solidFill>
                  <a:srgbClr val="000000"/>
                </a:solidFill>
                <a:effectLst/>
              </a:endParaRPr>
            </a:p>
            <a:p>
              <a:pPr algn="l"/>
              <a:endParaRPr lang="zh-CN" altLang="en-US" sz="1400" b="0" i="0" u="none" strike="noStrike" dirty="0">
                <a:solidFill>
                  <a:srgbClr val="000000"/>
                </a:solidFill>
                <a:effectLst/>
              </a:endParaRPr>
            </a:p>
            <a:p>
              <a:pPr algn="l"/>
              <a:r>
                <a:rPr lang="en-US" altLang="zh-CN" sz="1400" b="0" i="0" u="none" strike="noStrike" dirty="0">
                  <a:solidFill>
                    <a:srgbClr val="000000"/>
                  </a:solidFill>
                  <a:effectLst/>
                </a:rPr>
                <a:t>•</a:t>
              </a:r>
              <a:r>
                <a:rPr lang="zh-CN" altLang="en-US" sz="1400" b="1" i="0" u="none" strike="noStrike" dirty="0">
                  <a:solidFill>
                    <a:srgbClr val="000000"/>
                  </a:solidFill>
                  <a:effectLst/>
                </a:rPr>
                <a:t> </a:t>
              </a:r>
              <a:r>
                <a:rPr lang="en-GB" altLang="zh-CN" sz="1400" b="1" i="0" u="none" strike="noStrike" dirty="0">
                  <a:solidFill>
                    <a:srgbClr val="000000"/>
                  </a:solidFill>
                  <a:effectLst/>
                </a:rPr>
                <a:t>P</a:t>
              </a:r>
              <a:r>
                <a:rPr lang="en-US" altLang="zh-CN" sz="1400" dirty="0">
                  <a:solidFill>
                    <a:srgbClr val="000000"/>
                  </a:solidFill>
                </a:rPr>
                <a:t> — </a:t>
              </a:r>
              <a:r>
                <a:rPr lang="en-GB" altLang="zh-CN" sz="1400" b="0" i="0" u="none" strike="noStrike" dirty="0">
                  <a:solidFill>
                    <a:srgbClr val="000000"/>
                  </a:solidFill>
                  <a:effectLst/>
                </a:rPr>
                <a:t>Personality</a:t>
              </a:r>
              <a:r>
                <a:rPr lang="zh-CN" altLang="en-GB" sz="1400" b="0" i="0" u="none" strike="noStrike" dirty="0">
                  <a:solidFill>
                    <a:srgbClr val="000000"/>
                  </a:solidFill>
                  <a:effectLst/>
                </a:rPr>
                <a:t>（</a:t>
              </a:r>
              <a:r>
                <a:rPr lang="zh-CN" altLang="en-US" sz="1400" b="0" i="0" u="none" strike="noStrike" dirty="0">
                  <a:solidFill>
                    <a:srgbClr val="000000"/>
                  </a:solidFill>
                  <a:effectLst/>
                </a:rPr>
                <a:t>个性）：你希望模型以什么方式回答你。</a:t>
              </a:r>
              <a:endParaRPr lang="en-US" altLang="zh-CN" sz="1400" b="0" i="0" u="none" strike="noStrike" dirty="0">
                <a:solidFill>
                  <a:srgbClr val="000000"/>
                </a:solidFill>
                <a:effectLst/>
              </a:endParaRPr>
            </a:p>
            <a:p>
              <a:pPr algn="l"/>
              <a:endParaRPr lang="zh-CN" altLang="en-US" sz="1400" b="0" i="0" u="none" strike="noStrike" dirty="0">
                <a:solidFill>
                  <a:srgbClr val="000000"/>
                </a:solidFill>
                <a:effectLst/>
              </a:endParaRPr>
            </a:p>
            <a:p>
              <a:pPr algn="l"/>
              <a:r>
                <a:rPr lang="en-US" altLang="zh-CN" sz="1400" b="0" i="0" u="none" strike="noStrike" dirty="0">
                  <a:solidFill>
                    <a:srgbClr val="000000"/>
                  </a:solidFill>
                  <a:effectLst/>
                </a:rPr>
                <a:t>•</a:t>
              </a:r>
              <a:r>
                <a:rPr lang="zh-CN" altLang="en-US" sz="1400" b="1" i="0" u="none" strike="noStrike" dirty="0">
                  <a:solidFill>
                    <a:srgbClr val="000000"/>
                  </a:solidFill>
                  <a:effectLst/>
                </a:rPr>
                <a:t> </a:t>
              </a:r>
              <a:r>
                <a:rPr lang="en-GB" altLang="zh-CN" sz="1400" b="1" i="0" u="none" strike="noStrike" dirty="0">
                  <a:solidFill>
                    <a:srgbClr val="000000"/>
                  </a:solidFill>
                  <a:effectLst/>
                </a:rPr>
                <a:t>E</a:t>
              </a:r>
              <a:r>
                <a:rPr lang="en-US" altLang="zh-CN" sz="1400" dirty="0">
                  <a:solidFill>
                    <a:srgbClr val="000000"/>
                  </a:solidFill>
                </a:rPr>
                <a:t>—</a:t>
              </a:r>
              <a:r>
                <a:rPr lang="en-GB" altLang="zh-CN" sz="1400" b="0" i="0" u="none" strike="noStrike" dirty="0">
                  <a:solidFill>
                    <a:srgbClr val="000000"/>
                  </a:solidFill>
                  <a:effectLst/>
                </a:rPr>
                <a:t>Experiment</a:t>
              </a:r>
              <a:r>
                <a:rPr lang="zh-CN" altLang="en-GB" sz="1400" b="0" i="0" u="none" strike="noStrike" dirty="0">
                  <a:solidFill>
                    <a:srgbClr val="000000"/>
                  </a:solidFill>
                  <a:effectLst/>
                </a:rPr>
                <a:t>（</a:t>
              </a:r>
              <a:r>
                <a:rPr lang="zh-CN" altLang="en-US" sz="1400" b="0" i="0" u="none" strike="noStrike" dirty="0">
                  <a:solidFill>
                    <a:srgbClr val="000000"/>
                  </a:solidFill>
                  <a:effectLst/>
                </a:rPr>
                <a:t>尝试）：要求模型为你提供多个答案。</a:t>
              </a:r>
              <a:endParaRPr lang="zh-CN" altLang="en-US" sz="1400" b="0" i="0" u="none" strike="noStrike" dirty="0">
                <a:solidFill>
                  <a:srgbClr val="000000"/>
                </a:solidFill>
                <a:effectLst/>
              </a:endParaRPr>
            </a:p>
          </p:txBody>
        </p:sp>
      </p:grpSp>
      <p:grpSp>
        <p:nvGrpSpPr>
          <p:cNvPr id="9" name="组合 8"/>
          <p:cNvGrpSpPr/>
          <p:nvPr/>
        </p:nvGrpSpPr>
        <p:grpSpPr>
          <a:xfrm>
            <a:off x="5944466" y="1113327"/>
            <a:ext cx="5533750" cy="5022511"/>
            <a:chOff x="1669" y="3799"/>
            <a:chExt cx="3115" cy="6574"/>
          </a:xfrm>
        </p:grpSpPr>
        <p:sp>
          <p:nvSpPr>
            <p:cNvPr id="10" name="圆角矩形 9"/>
            <p:cNvSpPr/>
            <p:nvPr/>
          </p:nvSpPr>
          <p:spPr>
            <a:xfrm>
              <a:off x="1669" y="3799"/>
              <a:ext cx="3115" cy="6574"/>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1932" y="4953"/>
              <a:ext cx="2588" cy="4867"/>
            </a:xfrm>
            <a:prstGeom prst="rect">
              <a:avLst/>
            </a:prstGeom>
          </p:spPr>
          <p:txBody>
            <a:bodyPr wrap="square">
              <a:noAutofit/>
            </a:bodyPr>
            <a:lstStyle/>
            <a:p>
              <a:pPr algn="l"/>
              <a:r>
                <a:rPr lang="en-GB" altLang="zh-CN" sz="1400" b="0" i="0" u="none" strike="noStrike" dirty="0">
                  <a:solidFill>
                    <a:srgbClr val="000000"/>
                  </a:solidFill>
                  <a:effectLst/>
                </a:rPr>
                <a:t>Capacity and Role</a:t>
              </a:r>
              <a:r>
                <a:rPr lang="zh-CN" altLang="en-GB" sz="1400" b="0" i="0" u="none" strike="noStrike" dirty="0">
                  <a:solidFill>
                    <a:srgbClr val="000000"/>
                  </a:solidFill>
                  <a:effectLst/>
                </a:rPr>
                <a:t>：</a:t>
              </a:r>
              <a:r>
                <a:rPr lang="zh-CN" altLang="en-US" sz="1400" b="0" i="0" u="none" strike="noStrike" dirty="0">
                  <a:solidFill>
                    <a:srgbClr val="000000"/>
                  </a:solidFill>
                  <a:effectLst/>
                </a:rPr>
                <a:t>你是一个宠物领域的小红书博主。</a:t>
              </a:r>
              <a:endParaRPr lang="en-US" altLang="zh-CN" sz="1400" b="0" i="0" u="none" strike="noStrike" dirty="0">
                <a:solidFill>
                  <a:srgbClr val="000000"/>
                </a:solidFill>
                <a:effectLst/>
              </a:endParaRPr>
            </a:p>
            <a:p>
              <a:pPr algn="l"/>
              <a:endParaRPr lang="en-US" altLang="zh-CN" sz="1400" b="0" i="0" u="none" strike="noStrike" dirty="0">
                <a:solidFill>
                  <a:srgbClr val="000000"/>
                </a:solidFill>
                <a:effectLst/>
              </a:endParaRPr>
            </a:p>
            <a:p>
              <a:pPr algn="l"/>
              <a:r>
                <a:rPr lang="en-GB" altLang="zh-CN" sz="1400" b="0" i="0" u="none" strike="noStrike" dirty="0">
                  <a:solidFill>
                    <a:srgbClr val="000000"/>
                  </a:solidFill>
                  <a:effectLst/>
                </a:rPr>
                <a:t>Insight</a:t>
              </a:r>
              <a:r>
                <a:rPr lang="zh-CN" altLang="en-GB" sz="1400" b="0" i="0" u="none" strike="noStrike" dirty="0">
                  <a:solidFill>
                    <a:srgbClr val="000000"/>
                  </a:solidFill>
                  <a:effectLst/>
                </a:rPr>
                <a:t>：</a:t>
              </a:r>
              <a:r>
                <a:rPr lang="zh-CN" altLang="en-US" sz="1400" b="0" i="0" u="none" strike="noStrike" dirty="0">
                  <a:solidFill>
                    <a:srgbClr val="000000"/>
                  </a:solidFill>
                  <a:effectLst/>
                </a:rPr>
                <a:t>你的粉丝主要是</a:t>
              </a:r>
              <a:r>
                <a:rPr lang="en-US" altLang="zh-CN" sz="1400" b="0" i="0" u="none" strike="noStrike" dirty="0">
                  <a:solidFill>
                    <a:srgbClr val="000000"/>
                  </a:solidFill>
                  <a:effectLst/>
                </a:rPr>
                <a:t>20</a:t>
              </a:r>
              <a:r>
                <a:rPr lang="zh-CN" altLang="en-US" sz="1400" b="0" i="0" u="none" strike="noStrike" dirty="0">
                  <a:solidFill>
                    <a:srgbClr val="000000"/>
                  </a:solidFill>
                  <a:effectLst/>
                </a:rPr>
                <a:t>岁左右的年轻人。在你以往发的帖子中，与猫相关的平均热度为</a:t>
              </a:r>
              <a:r>
                <a:rPr lang="en-US" altLang="zh-CN" sz="1400" b="0" i="0" u="none" strike="noStrike" dirty="0">
                  <a:solidFill>
                    <a:srgbClr val="000000"/>
                  </a:solidFill>
                  <a:effectLst/>
                </a:rPr>
                <a:t>9000</a:t>
              </a:r>
              <a:r>
                <a:rPr lang="zh-CN" altLang="en-US" sz="1400" b="0" i="0" u="none" strike="noStrike" dirty="0">
                  <a:solidFill>
                    <a:srgbClr val="000000"/>
                  </a:solidFill>
                  <a:effectLst/>
                </a:rPr>
                <a:t>，与狗相关的为</a:t>
              </a:r>
              <a:r>
                <a:rPr lang="en-US" altLang="zh-CN" sz="1400" b="0" i="0" u="none" strike="noStrike" dirty="0">
                  <a:solidFill>
                    <a:srgbClr val="000000"/>
                  </a:solidFill>
                  <a:effectLst/>
                </a:rPr>
                <a:t>5000</a:t>
              </a:r>
              <a:r>
                <a:rPr lang="zh-CN" altLang="en-US" sz="1400" b="0" i="0" u="none" strike="noStrike" dirty="0">
                  <a:solidFill>
                    <a:srgbClr val="000000"/>
                  </a:solidFill>
                  <a:effectLst/>
                </a:rPr>
                <a:t>，与爬行动物相关的为</a:t>
              </a:r>
              <a:r>
                <a:rPr lang="en-US" altLang="zh-CN" sz="1400" b="0" i="0" u="none" strike="noStrike" dirty="0">
                  <a:solidFill>
                    <a:srgbClr val="000000"/>
                  </a:solidFill>
                  <a:effectLst/>
                </a:rPr>
                <a:t>500</a:t>
              </a:r>
              <a:r>
                <a:rPr lang="zh-CN" altLang="en-US" sz="1400" b="0" i="0" u="none" strike="noStrike" dirty="0">
                  <a:solidFill>
                    <a:srgbClr val="000000"/>
                  </a:solidFill>
                  <a:effectLst/>
                </a:rPr>
                <a:t>。</a:t>
              </a:r>
              <a:endParaRPr lang="en-US" altLang="zh-CN" sz="1400" b="0" i="0" u="none" strike="noStrike" dirty="0">
                <a:solidFill>
                  <a:srgbClr val="000000"/>
                </a:solidFill>
                <a:effectLst/>
              </a:endParaRPr>
            </a:p>
            <a:p>
              <a:pPr algn="l"/>
              <a:endParaRPr lang="en-US" altLang="zh-CN" sz="1400" b="0" i="0" u="none" strike="noStrike" dirty="0">
                <a:solidFill>
                  <a:srgbClr val="000000"/>
                </a:solidFill>
                <a:effectLst/>
              </a:endParaRPr>
            </a:p>
            <a:p>
              <a:pPr algn="l"/>
              <a:r>
                <a:rPr lang="en-GB" altLang="zh-CN" sz="1400" b="0" i="0" u="none" strike="noStrike" dirty="0">
                  <a:solidFill>
                    <a:srgbClr val="000000"/>
                  </a:solidFill>
                  <a:effectLst/>
                </a:rPr>
                <a:t>Statement</a:t>
              </a:r>
              <a:r>
                <a:rPr lang="zh-CN" altLang="en-GB" sz="1400" b="0" i="0" u="none" strike="noStrike" dirty="0">
                  <a:solidFill>
                    <a:srgbClr val="000000"/>
                  </a:solidFill>
                  <a:effectLst/>
                </a:rPr>
                <a:t>：</a:t>
              </a:r>
              <a:r>
                <a:rPr lang="zh-CN" altLang="en-US" sz="1400" b="0" i="0" u="none" strike="noStrike" dirty="0">
                  <a:solidFill>
                    <a:srgbClr val="000000"/>
                  </a:solidFill>
                  <a:effectLst/>
                </a:rPr>
                <a:t>现在，你需要写几篇新的帖子，主要目的是为自己的小红书账号增加流量。</a:t>
              </a:r>
              <a:endParaRPr lang="en-US" altLang="zh-CN" sz="1400" b="0" i="0" u="none" strike="noStrike" dirty="0">
                <a:solidFill>
                  <a:srgbClr val="000000"/>
                </a:solidFill>
                <a:effectLst/>
              </a:endParaRPr>
            </a:p>
            <a:p>
              <a:pPr algn="l"/>
              <a:endParaRPr lang="en-US" altLang="zh-CN" sz="1400" b="0" i="0" u="none" strike="noStrike" dirty="0">
                <a:solidFill>
                  <a:srgbClr val="000000"/>
                </a:solidFill>
                <a:effectLst/>
              </a:endParaRPr>
            </a:p>
            <a:p>
              <a:pPr algn="l"/>
              <a:r>
                <a:rPr lang="en-GB" altLang="zh-CN" sz="1400" b="0" i="0" u="none" strike="noStrike" dirty="0">
                  <a:solidFill>
                    <a:srgbClr val="000000"/>
                  </a:solidFill>
                  <a:effectLst/>
                </a:rPr>
                <a:t>Personality</a:t>
              </a:r>
              <a:r>
                <a:rPr lang="zh-CN" altLang="en-GB" sz="1400" b="0" i="0" u="none" strike="noStrike" dirty="0">
                  <a:solidFill>
                    <a:srgbClr val="000000"/>
                  </a:solidFill>
                  <a:effectLst/>
                </a:rPr>
                <a:t>：</a:t>
              </a:r>
              <a:r>
                <a:rPr lang="zh-CN" altLang="en-US" sz="1400" b="0" i="0" u="none" strike="noStrike" dirty="0">
                  <a:solidFill>
                    <a:srgbClr val="000000"/>
                  </a:solidFill>
                  <a:effectLst/>
                </a:rPr>
                <a:t>在写新帖子的时候，需要借鉴李佳琦的说话风格。</a:t>
              </a:r>
              <a:endParaRPr lang="en-US" altLang="zh-CN" sz="1400" b="0" i="0" u="none" strike="noStrike" dirty="0">
                <a:solidFill>
                  <a:srgbClr val="000000"/>
                </a:solidFill>
                <a:effectLst/>
              </a:endParaRPr>
            </a:p>
            <a:p>
              <a:pPr algn="l"/>
              <a:endParaRPr lang="en-US" altLang="zh-CN" sz="1400" b="0" i="0" u="none" strike="noStrike" dirty="0">
                <a:solidFill>
                  <a:srgbClr val="000000"/>
                </a:solidFill>
                <a:effectLst/>
              </a:endParaRPr>
            </a:p>
            <a:p>
              <a:pPr algn="l"/>
              <a:r>
                <a:rPr lang="en-GB" altLang="zh-CN" sz="1400" b="0" i="0" u="none" strike="noStrike" dirty="0">
                  <a:solidFill>
                    <a:srgbClr val="000000"/>
                  </a:solidFill>
                  <a:effectLst/>
                </a:rPr>
                <a:t>Experiment</a:t>
              </a:r>
              <a:r>
                <a:rPr lang="zh-CN" altLang="en-GB" sz="1400" b="0" i="0" u="none" strike="noStrike" dirty="0">
                  <a:solidFill>
                    <a:srgbClr val="000000"/>
                  </a:solidFill>
                  <a:effectLst/>
                </a:rPr>
                <a:t>：</a:t>
              </a:r>
              <a:r>
                <a:rPr lang="zh-CN" altLang="en-US" sz="1400" b="0" i="0" u="none" strike="noStrike" dirty="0">
                  <a:solidFill>
                    <a:srgbClr val="000000"/>
                  </a:solidFill>
                  <a:effectLst/>
                </a:rPr>
                <a:t>现在请你撰写</a:t>
              </a:r>
              <a:r>
                <a:rPr lang="en-US" altLang="zh-CN" sz="1400" b="0" i="0" u="none" strike="noStrike" dirty="0">
                  <a:solidFill>
                    <a:srgbClr val="000000"/>
                  </a:solidFill>
                  <a:effectLst/>
                </a:rPr>
                <a:t>2</a:t>
              </a:r>
              <a:r>
                <a:rPr lang="zh-CN" altLang="en-US" sz="1400" b="0" i="0" u="none" strike="noStrike" dirty="0">
                  <a:solidFill>
                    <a:srgbClr val="000000"/>
                  </a:solidFill>
                  <a:effectLst/>
                </a:rPr>
                <a:t>篇不同主题的帖子。</a:t>
              </a:r>
              <a:endParaRPr lang="zh-CN" altLang="en-US" sz="1400" b="0" i="0" u="none" strike="noStrike" dirty="0">
                <a:solidFill>
                  <a:srgbClr val="000000"/>
                </a:solidFill>
                <a:effectLs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680581" y="1113360"/>
            <a:ext cx="4852576" cy="551703"/>
            <a:chOff x="1669" y="2926"/>
            <a:chExt cx="3121" cy="716"/>
          </a:xfrm>
        </p:grpSpPr>
        <p:sp>
          <p:nvSpPr>
            <p:cNvPr id="8" name="圆角矩形 7"/>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初级技巧</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i="0" u="none" strike="noStrike" dirty="0">
                  <a:solidFill>
                    <a:srgbClr val="000000"/>
                  </a:solidFill>
                  <a:effectLst/>
                  <a:latin typeface="微软雅黑" panose="020B0503020204020204" pitchFamily="34" charset="-122"/>
                  <a:ea typeface="微软雅黑" panose="020B0503020204020204" pitchFamily="34" charset="-122"/>
                </a:rPr>
                <a:t>借助基础框架</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grpSp>
        <p:nvGrpSpPr>
          <p:cNvPr id="3" name="组合 2"/>
          <p:cNvGrpSpPr/>
          <p:nvPr/>
        </p:nvGrpSpPr>
        <p:grpSpPr>
          <a:xfrm>
            <a:off x="680581" y="2003409"/>
            <a:ext cx="4853134" cy="4422011"/>
            <a:chOff x="1669" y="3742"/>
            <a:chExt cx="3115" cy="5788"/>
          </a:xfrm>
        </p:grpSpPr>
        <p:sp>
          <p:nvSpPr>
            <p:cNvPr id="4" name="圆角矩形 3"/>
            <p:cNvSpPr/>
            <p:nvPr/>
          </p:nvSpPr>
          <p:spPr>
            <a:xfrm>
              <a:off x="1669" y="3742"/>
              <a:ext cx="3115" cy="540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1875" y="4221"/>
              <a:ext cx="2715" cy="5309"/>
            </a:xfrm>
            <a:prstGeom prst="rect">
              <a:avLst/>
            </a:prstGeom>
          </p:spPr>
          <p:txBody>
            <a:bodyPr wrap="square">
              <a:noAutofit/>
            </a:bodyPr>
            <a:lstStyle/>
            <a:p>
              <a:r>
                <a:rPr lang="zh-CN" altLang="en-US" sz="1800" b="1" i="0" u="none" strike="noStrike" dirty="0">
                  <a:solidFill>
                    <a:srgbClr val="000000"/>
                  </a:solidFill>
                  <a:effectLst/>
                </a:rPr>
                <a:t>框架</a:t>
              </a:r>
              <a:r>
                <a:rPr lang="en-US" altLang="zh-CN" sz="1800" b="1" i="0" u="none" strike="noStrike" dirty="0">
                  <a:solidFill>
                    <a:srgbClr val="000000"/>
                  </a:solidFill>
                  <a:effectLst/>
                </a:rPr>
                <a:t>-GLM</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2000" b="1" i="0" u="none" strike="noStrike" dirty="0">
                <a:solidFill>
                  <a:srgbClr val="000000"/>
                </a:solidFill>
                <a:effectLst/>
                <a:latin typeface="微软雅黑" panose="020B0503020204020204" pitchFamily="34" charset="-122"/>
                <a:ea typeface="微软雅黑" panose="020B0503020204020204" pitchFamily="34" charset="-122"/>
              </a:endParaRPr>
            </a:p>
            <a:p>
              <a:endParaRPr lang="en-US" altLang="zh-CN" sz="1600" b="1" i="0" u="none" strike="noStrike" dirty="0">
                <a:solidFill>
                  <a:srgbClr val="000000"/>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zh-CN" altLang="en-US" sz="1400" b="1" i="0" u="none" strike="noStrike" dirty="0">
                  <a:solidFill>
                    <a:srgbClr val="000000"/>
                  </a:solidFill>
                  <a:effectLst/>
                </a:rPr>
                <a:t>示例</a:t>
              </a:r>
              <a:r>
                <a:rPr lang="zh-CN" altLang="en-US" sz="1400" b="0" i="0" u="none" strike="noStrike" dirty="0">
                  <a:solidFill>
                    <a:srgbClr val="000000"/>
                  </a:solidFill>
                  <a:effectLst/>
                </a:rPr>
                <a:t>：对模型所执行任务的演示。</a:t>
              </a:r>
              <a:endParaRPr lang="en-US" altLang="zh-CN" sz="1400" b="0" i="0" u="none" strike="noStrike" dirty="0">
                <a:solidFill>
                  <a:srgbClr val="000000"/>
                </a:solidFill>
                <a:effectLst/>
              </a:endParaRPr>
            </a:p>
            <a:p>
              <a:pPr algn="l">
                <a:buFont typeface="Arial" panose="020B0604020202020204" pitchFamily="34" charset="0"/>
                <a:buChar char="•"/>
              </a:pPr>
              <a:endParaRPr lang="zh-CN" altLang="en-US" sz="1400" b="0" i="0" u="none" strike="noStrike" dirty="0">
                <a:solidFill>
                  <a:srgbClr val="000000"/>
                </a:solidFill>
                <a:effectLst/>
              </a:endParaRPr>
            </a:p>
            <a:p>
              <a:pPr algn="l">
                <a:buFont typeface="Arial" panose="020B0604020202020204" pitchFamily="34" charset="0"/>
                <a:buChar char="•"/>
              </a:pPr>
              <a:r>
                <a:rPr lang="zh-CN" altLang="en-US" sz="1400" b="1" i="0" u="none" strike="noStrike" dirty="0">
                  <a:solidFill>
                    <a:srgbClr val="000000"/>
                  </a:solidFill>
                  <a:effectLst/>
                </a:rPr>
                <a:t>角色和任务</a:t>
              </a:r>
              <a:r>
                <a:rPr lang="zh-CN" altLang="en-US" sz="1400" b="0" i="0" u="none" strike="noStrike" dirty="0">
                  <a:solidFill>
                    <a:srgbClr val="000000"/>
                  </a:solidFill>
                  <a:effectLst/>
                </a:rPr>
                <a:t>：需要扮演的角色和需要执行任务的简单描述。</a:t>
              </a:r>
              <a:endParaRPr lang="en-US" altLang="zh-CN" sz="1400" b="0" i="0" u="none" strike="noStrike" dirty="0">
                <a:solidFill>
                  <a:srgbClr val="000000"/>
                </a:solidFill>
                <a:effectLst/>
              </a:endParaRPr>
            </a:p>
            <a:p>
              <a:pPr algn="l"/>
              <a:endParaRPr lang="zh-CN" altLang="en-US" sz="1400" b="0" i="0" u="none" strike="noStrike" dirty="0">
                <a:solidFill>
                  <a:srgbClr val="000000"/>
                </a:solidFill>
                <a:effectLst/>
              </a:endParaRPr>
            </a:p>
            <a:p>
              <a:pPr algn="l">
                <a:buFont typeface="Arial" panose="020B0604020202020204" pitchFamily="34" charset="0"/>
                <a:buChar char="•"/>
              </a:pPr>
              <a:r>
                <a:rPr lang="zh-CN" altLang="en-US" sz="1400" b="1" i="0" u="none" strike="noStrike" dirty="0">
                  <a:solidFill>
                    <a:srgbClr val="000000"/>
                  </a:solidFill>
                  <a:effectLst/>
                </a:rPr>
                <a:t>背景和上下文</a:t>
              </a:r>
              <a:r>
                <a:rPr lang="zh-CN" altLang="en-US" sz="1400" b="0" i="0" u="none" strike="noStrike" dirty="0">
                  <a:solidFill>
                    <a:srgbClr val="000000"/>
                  </a:solidFill>
                  <a:effectLst/>
                </a:rPr>
                <a:t>：任务进行的前因后果。</a:t>
              </a:r>
              <a:endParaRPr lang="en-US" altLang="zh-CN" sz="1400" b="0" i="0" u="none" strike="noStrike" dirty="0">
                <a:solidFill>
                  <a:srgbClr val="000000"/>
                </a:solidFill>
                <a:effectLst/>
              </a:endParaRPr>
            </a:p>
            <a:p>
              <a:pPr algn="l">
                <a:buFont typeface="Arial" panose="020B0604020202020204" pitchFamily="34" charset="0"/>
                <a:buChar char="•"/>
              </a:pPr>
              <a:endParaRPr lang="zh-CN" altLang="en-US" sz="1400" b="0" i="0" u="none" strike="noStrike" dirty="0">
                <a:solidFill>
                  <a:srgbClr val="000000"/>
                </a:solidFill>
                <a:effectLst/>
              </a:endParaRPr>
            </a:p>
            <a:p>
              <a:pPr algn="l">
                <a:buFont typeface="Arial" panose="020B0604020202020204" pitchFamily="34" charset="0"/>
                <a:buChar char="•"/>
              </a:pPr>
              <a:r>
                <a:rPr lang="zh-CN" altLang="en-US" sz="1400" b="1" i="0" u="none" strike="noStrike" dirty="0">
                  <a:solidFill>
                    <a:srgbClr val="000000"/>
                  </a:solidFill>
                  <a:effectLst/>
                </a:rPr>
                <a:t>指令</a:t>
              </a:r>
              <a:r>
                <a:rPr lang="zh-CN" altLang="en-US" sz="1400" b="0" i="0" u="none" strike="noStrike" dirty="0">
                  <a:solidFill>
                    <a:srgbClr val="000000"/>
                  </a:solidFill>
                  <a:effectLst/>
                </a:rPr>
                <a:t>：需要执行任务的具体描述。</a:t>
              </a:r>
              <a:endParaRPr lang="en-US" altLang="zh-CN" sz="1400" b="0" i="0" u="none" strike="noStrike" dirty="0">
                <a:solidFill>
                  <a:srgbClr val="000000"/>
                </a:solidFill>
                <a:effectLst/>
              </a:endParaRPr>
            </a:p>
            <a:p>
              <a:pPr algn="l">
                <a:buFont typeface="Arial" panose="020B0604020202020204" pitchFamily="34" charset="0"/>
                <a:buChar char="•"/>
              </a:pPr>
              <a:endParaRPr lang="zh-CN" altLang="en-US" sz="1400" b="0" i="0" u="none" strike="noStrike" dirty="0">
                <a:solidFill>
                  <a:srgbClr val="000000"/>
                </a:solidFill>
                <a:effectLst/>
              </a:endParaRPr>
            </a:p>
            <a:p>
              <a:pPr algn="l">
                <a:buFont typeface="Arial" panose="020B0604020202020204" pitchFamily="34" charset="0"/>
                <a:buChar char="•"/>
              </a:pPr>
              <a:r>
                <a:rPr lang="zh-CN" altLang="en-US" sz="1400" b="1" i="0" u="none" strike="noStrike" dirty="0">
                  <a:solidFill>
                    <a:srgbClr val="000000"/>
                  </a:solidFill>
                  <a:effectLst/>
                </a:rPr>
                <a:t>具体要求</a:t>
              </a:r>
              <a:r>
                <a:rPr lang="zh-CN" altLang="en-US" sz="1400" b="0" i="0" u="none" strike="noStrike" dirty="0">
                  <a:solidFill>
                    <a:srgbClr val="000000"/>
                  </a:solidFill>
                  <a:effectLst/>
                </a:rPr>
                <a:t>：细节的要求和执行任务时要遵守的约定。</a:t>
              </a:r>
              <a:endParaRPr lang="en-US" altLang="zh-CN" sz="1400" b="0" i="0" u="none" strike="noStrike" dirty="0">
                <a:solidFill>
                  <a:srgbClr val="000000"/>
                </a:solidFill>
                <a:effectLst/>
              </a:endParaRPr>
            </a:p>
            <a:p>
              <a:pPr algn="l"/>
              <a:endParaRPr lang="zh-CN" altLang="en-US" sz="1400" b="0" i="0" u="none" strike="noStrike" dirty="0">
                <a:solidFill>
                  <a:srgbClr val="000000"/>
                </a:solidFill>
                <a:effectLst/>
              </a:endParaRPr>
            </a:p>
            <a:p>
              <a:pPr algn="l">
                <a:buFont typeface="Arial" panose="020B0604020202020204" pitchFamily="34" charset="0"/>
                <a:buChar char="•"/>
              </a:pPr>
              <a:r>
                <a:rPr lang="zh-CN" altLang="en-US" sz="1400" b="1" i="0" u="none" strike="noStrike" dirty="0">
                  <a:solidFill>
                    <a:srgbClr val="000000"/>
                  </a:solidFill>
                  <a:effectLst/>
                </a:rPr>
                <a:t>输出格式</a:t>
              </a:r>
              <a:r>
                <a:rPr lang="zh-CN" altLang="en-US" sz="1400" b="0" i="0" u="none" strike="noStrike" dirty="0">
                  <a:solidFill>
                    <a:srgbClr val="000000"/>
                  </a:solidFill>
                  <a:effectLst/>
                </a:rPr>
                <a:t>：输出的格式和类型要求。</a:t>
              </a:r>
              <a:endParaRPr lang="zh-CN" altLang="en-US" sz="1400" b="0" i="0" u="none" strike="noStrike" dirty="0">
                <a:solidFill>
                  <a:srgbClr val="000000"/>
                </a:solidFill>
                <a:effectLst/>
              </a:endParaRPr>
            </a:p>
          </p:txBody>
        </p:sp>
      </p:grpSp>
      <p:grpSp>
        <p:nvGrpSpPr>
          <p:cNvPr id="9" name="组合 8"/>
          <p:cNvGrpSpPr/>
          <p:nvPr/>
        </p:nvGrpSpPr>
        <p:grpSpPr>
          <a:xfrm>
            <a:off x="5944466" y="1113327"/>
            <a:ext cx="5533750" cy="5022511"/>
            <a:chOff x="1669" y="3799"/>
            <a:chExt cx="3115" cy="6574"/>
          </a:xfrm>
        </p:grpSpPr>
        <p:sp>
          <p:nvSpPr>
            <p:cNvPr id="10" name="圆角矩形 9"/>
            <p:cNvSpPr/>
            <p:nvPr/>
          </p:nvSpPr>
          <p:spPr>
            <a:xfrm>
              <a:off x="1669" y="3799"/>
              <a:ext cx="3115" cy="6574"/>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1877" y="4451"/>
              <a:ext cx="2699" cy="5490"/>
            </a:xfrm>
            <a:prstGeom prst="rect">
              <a:avLst/>
            </a:prstGeom>
          </p:spPr>
          <p:txBody>
            <a:bodyPr wrap="square">
              <a:noAutofit/>
            </a:bodyPr>
            <a:lstStyle/>
            <a:p>
              <a:pPr algn="l"/>
              <a:r>
                <a:rPr lang="en-US" altLang="zh-CN" sz="1400" dirty="0">
                  <a:solidFill>
                    <a:srgbClr val="000000"/>
                  </a:solidFill>
                </a:rPr>
                <a:t>&lt;</a:t>
              </a:r>
              <a:r>
                <a:rPr lang="zh-CN" altLang="en-US" sz="1400" i="0" u="none" strike="noStrike" dirty="0">
                  <a:solidFill>
                    <a:srgbClr val="000000"/>
                  </a:solidFill>
                  <a:effectLst/>
                </a:rPr>
                <a:t>示例</a:t>
              </a:r>
              <a:r>
                <a:rPr lang="en-US" altLang="zh-CN" sz="1400" dirty="0">
                  <a:solidFill>
                    <a:srgbClr val="000000"/>
                  </a:solidFill>
                </a:rPr>
                <a:t>&gt;</a:t>
              </a:r>
              <a:endParaRPr lang="en-US" altLang="zh-CN" sz="1400" dirty="0">
                <a:solidFill>
                  <a:srgbClr val="000000"/>
                </a:solidFill>
              </a:endParaRPr>
            </a:p>
            <a:p>
              <a:pPr algn="l"/>
              <a:r>
                <a:rPr lang="en-US" altLang="zh-CN" sz="1400" b="0" i="0" u="none" strike="noStrike" dirty="0">
                  <a:solidFill>
                    <a:srgbClr val="000000"/>
                  </a:solidFill>
                  <a:effectLst/>
                </a:rPr>
                <a:t>Query:</a:t>
              </a:r>
              <a:r>
                <a:rPr lang="zh-CN" altLang="en-US" sz="1400" dirty="0">
                  <a:solidFill>
                    <a:srgbClr val="000000"/>
                  </a:solidFill>
                </a:rPr>
                <a:t>怎么提诉讼？</a:t>
              </a:r>
              <a:endParaRPr lang="en-US" altLang="zh-CN" sz="1400" dirty="0">
                <a:solidFill>
                  <a:srgbClr val="000000"/>
                </a:solidFill>
              </a:endParaRPr>
            </a:p>
            <a:p>
              <a:pPr algn="l"/>
              <a:r>
                <a:rPr lang="en-US" altLang="zh-CN" sz="1400" b="0" i="0" u="none" strike="noStrike" dirty="0">
                  <a:solidFill>
                    <a:srgbClr val="000000"/>
                  </a:solidFill>
                  <a:effectLst/>
                </a:rPr>
                <a:t>Thinking</a:t>
              </a:r>
              <a:r>
                <a:rPr lang="zh-CN" altLang="en-US" sz="1400" b="0" i="0" u="none" strike="noStrike" dirty="0">
                  <a:solidFill>
                    <a:srgbClr val="000000"/>
                  </a:solidFill>
                  <a:effectLst/>
                </a:rPr>
                <a:t>：诉讼是法律相关的领域，这个问题可以用法律相关的知识回答。</a:t>
              </a:r>
              <a:endParaRPr lang="en-US" altLang="zh-CN" sz="1400" b="0" i="0" u="none" strike="noStrike" dirty="0">
                <a:solidFill>
                  <a:srgbClr val="000000"/>
                </a:solidFill>
                <a:effectLst/>
              </a:endParaRPr>
            </a:p>
            <a:p>
              <a:pPr algn="l"/>
              <a:r>
                <a:rPr lang="en-US" altLang="zh-CN" sz="1400" dirty="0">
                  <a:solidFill>
                    <a:srgbClr val="000000"/>
                  </a:solidFill>
                </a:rPr>
                <a:t>Answer</a:t>
              </a:r>
              <a:r>
                <a:rPr lang="zh-CN" altLang="en-US" sz="1400" dirty="0">
                  <a:solidFill>
                    <a:srgbClr val="000000"/>
                  </a:solidFill>
                </a:rPr>
                <a:t>：法律专家</a:t>
              </a:r>
              <a:endParaRPr lang="en-US" altLang="zh-CN" sz="1400" dirty="0">
                <a:solidFill>
                  <a:srgbClr val="000000"/>
                </a:solidFill>
              </a:endParaRPr>
            </a:p>
            <a:p>
              <a:pPr algn="l"/>
              <a:r>
                <a:rPr lang="en-US" altLang="zh-CN" sz="1400" b="0" i="0" u="none" strike="noStrike" dirty="0">
                  <a:solidFill>
                    <a:srgbClr val="000000"/>
                  </a:solidFill>
                  <a:effectLst/>
                </a:rPr>
                <a:t>&lt;</a:t>
              </a:r>
              <a:r>
                <a:rPr lang="zh-CN" altLang="en-US" sz="1400" b="0" i="0" u="none" strike="noStrike" dirty="0">
                  <a:solidFill>
                    <a:srgbClr val="000000"/>
                  </a:solidFill>
                  <a:effectLst/>
                </a:rPr>
                <a:t>角色和任务</a:t>
              </a:r>
              <a:r>
                <a:rPr lang="en-US" altLang="zh-CN" sz="1400" b="0" i="0" u="none" strike="noStrike" dirty="0">
                  <a:solidFill>
                    <a:srgbClr val="000000"/>
                  </a:solidFill>
                  <a:effectLst/>
                </a:rPr>
                <a:t>&gt;</a:t>
              </a:r>
              <a:endParaRPr lang="en-US" altLang="zh-CN" sz="1400" b="0" i="0" u="none" strike="noStrike" dirty="0">
                <a:solidFill>
                  <a:srgbClr val="000000"/>
                </a:solidFill>
                <a:effectLst/>
              </a:endParaRPr>
            </a:p>
            <a:p>
              <a:pPr algn="l"/>
              <a:r>
                <a:rPr lang="zh-CN" altLang="en-US" sz="1400" dirty="0">
                  <a:solidFill>
                    <a:srgbClr val="000000"/>
                  </a:solidFill>
                </a:rPr>
                <a:t>你是一个客服人员，你的工作是人员分流。</a:t>
              </a:r>
              <a:endParaRPr lang="en-US" altLang="zh-CN" sz="1400" dirty="0">
                <a:solidFill>
                  <a:srgbClr val="000000"/>
                </a:solidFill>
              </a:endParaRPr>
            </a:p>
            <a:p>
              <a:pPr algn="l"/>
              <a:r>
                <a:rPr lang="en-US" altLang="zh-CN" sz="1400" b="0" i="0" u="none" strike="noStrike" dirty="0">
                  <a:solidFill>
                    <a:srgbClr val="000000"/>
                  </a:solidFill>
                  <a:effectLst/>
                </a:rPr>
                <a:t>&lt;</a:t>
              </a:r>
              <a:r>
                <a:rPr lang="zh-CN" altLang="en-US" sz="1400" b="0" i="0" u="none" strike="noStrike" dirty="0">
                  <a:solidFill>
                    <a:srgbClr val="000000"/>
                  </a:solidFill>
                  <a:effectLst/>
                </a:rPr>
                <a:t>背景</a:t>
              </a:r>
              <a:r>
                <a:rPr lang="en-US" altLang="zh-CN" sz="1400" b="0" i="0" u="none" strike="noStrike" dirty="0">
                  <a:solidFill>
                    <a:srgbClr val="000000"/>
                  </a:solidFill>
                  <a:effectLst/>
                </a:rPr>
                <a:t>&gt;</a:t>
              </a:r>
              <a:endParaRPr lang="en-US" altLang="zh-CN" sz="1400" b="0" i="0" u="none" strike="noStrike" dirty="0">
                <a:solidFill>
                  <a:srgbClr val="000000"/>
                </a:solidFill>
                <a:effectLst/>
              </a:endParaRPr>
            </a:p>
            <a:p>
              <a:pPr algn="l"/>
              <a:r>
                <a:rPr lang="zh-CN" altLang="en-US" sz="1400" b="0" i="0" u="none" strike="noStrike" dirty="0">
                  <a:solidFill>
                    <a:srgbClr val="000000"/>
                  </a:solidFill>
                  <a:effectLst/>
                </a:rPr>
                <a:t>现在有</a:t>
              </a:r>
              <a:r>
                <a:rPr lang="en-US" altLang="zh-CN" sz="1400" b="0" i="0" u="none" strike="noStrike" dirty="0">
                  <a:solidFill>
                    <a:srgbClr val="000000"/>
                  </a:solidFill>
                  <a:effectLst/>
                </a:rPr>
                <a:t>3</a:t>
              </a:r>
              <a:r>
                <a:rPr lang="zh-CN" altLang="en-US" sz="1400" b="0" i="0" u="none" strike="noStrike" dirty="0">
                  <a:solidFill>
                    <a:srgbClr val="000000"/>
                  </a:solidFill>
                  <a:effectLst/>
                </a:rPr>
                <a:t>个擅长不同领域的专家负责回答问题，你需要根据用户问题，把用户分到能够回答其问题的专家那里。</a:t>
              </a:r>
              <a:endParaRPr lang="en-US" altLang="zh-CN" sz="1400" b="0" i="0" u="none" strike="noStrike" dirty="0">
                <a:solidFill>
                  <a:srgbClr val="000000"/>
                </a:solidFill>
                <a:effectLst/>
              </a:endParaRPr>
            </a:p>
            <a:p>
              <a:pPr algn="l"/>
              <a:r>
                <a:rPr lang="en-US" altLang="zh-CN" sz="1400" dirty="0">
                  <a:solidFill>
                    <a:srgbClr val="000000"/>
                  </a:solidFill>
                </a:rPr>
                <a:t>&lt;</a:t>
              </a:r>
              <a:r>
                <a:rPr lang="zh-CN" altLang="en-US" sz="1400" dirty="0">
                  <a:solidFill>
                    <a:srgbClr val="000000"/>
                  </a:solidFill>
                </a:rPr>
                <a:t>指令</a:t>
              </a:r>
              <a:r>
                <a:rPr lang="en-US" altLang="zh-CN" sz="1400" dirty="0">
                  <a:solidFill>
                    <a:srgbClr val="000000"/>
                  </a:solidFill>
                </a:rPr>
                <a:t>&gt;</a:t>
              </a:r>
              <a:endParaRPr lang="en-US" altLang="zh-CN" sz="1400" b="0" i="0" u="none" strike="noStrike" dirty="0">
                <a:solidFill>
                  <a:srgbClr val="000000"/>
                </a:solidFill>
                <a:effectLst/>
              </a:endParaRPr>
            </a:p>
            <a:p>
              <a:pPr algn="l"/>
              <a:r>
                <a:rPr lang="zh-CN" altLang="en-US" sz="1400" dirty="0">
                  <a:solidFill>
                    <a:srgbClr val="000000"/>
                  </a:solidFill>
                </a:rPr>
                <a:t>你需要判断用户问题属于哪一知识范畴，输出能够回答其问题的专家称号。</a:t>
              </a:r>
              <a:endParaRPr lang="en-US" altLang="zh-CN" sz="1400" dirty="0">
                <a:solidFill>
                  <a:srgbClr val="000000"/>
                </a:solidFill>
              </a:endParaRPr>
            </a:p>
            <a:p>
              <a:pPr algn="l"/>
              <a:r>
                <a:rPr lang="en-US" altLang="zh-CN" sz="1400" b="0" i="0" u="none" strike="noStrike" dirty="0">
                  <a:solidFill>
                    <a:srgbClr val="000000"/>
                  </a:solidFill>
                  <a:effectLst/>
                </a:rPr>
                <a:t>&lt;</a:t>
              </a:r>
              <a:r>
                <a:rPr lang="zh-CN" altLang="en-US" sz="1400" b="0" i="0" u="none" strike="noStrike" dirty="0">
                  <a:solidFill>
                    <a:srgbClr val="000000"/>
                  </a:solidFill>
                  <a:effectLst/>
                </a:rPr>
                <a:t>具体要求</a:t>
              </a:r>
              <a:r>
                <a:rPr lang="en-US" altLang="zh-CN" sz="1400" b="0" i="0" u="none" strike="noStrike" dirty="0">
                  <a:solidFill>
                    <a:srgbClr val="000000"/>
                  </a:solidFill>
                  <a:effectLst/>
                </a:rPr>
                <a:t>&gt;</a:t>
              </a:r>
              <a:endParaRPr lang="en-US" altLang="zh-CN" sz="1400" dirty="0">
                <a:solidFill>
                  <a:srgbClr val="000000"/>
                </a:solidFill>
              </a:endParaRPr>
            </a:p>
            <a:p>
              <a:pPr algn="l"/>
              <a:r>
                <a:rPr lang="en-US" altLang="zh-CN" sz="1400" b="0" i="0" u="none" strike="noStrike" dirty="0">
                  <a:solidFill>
                    <a:srgbClr val="000000"/>
                  </a:solidFill>
                  <a:effectLst/>
                </a:rPr>
                <a:t>1</a:t>
              </a:r>
              <a:r>
                <a:rPr lang="zh-CN" altLang="en-US" sz="1400" b="0" i="0" u="none" strike="noStrike" dirty="0">
                  <a:solidFill>
                    <a:srgbClr val="000000"/>
                  </a:solidFill>
                  <a:effectLst/>
                </a:rPr>
                <a:t>、专家称号从以下选项选择：法律专家、金融专家、科技专家。</a:t>
              </a:r>
              <a:endParaRPr lang="en-US" altLang="zh-CN" sz="1400" b="0" i="0" u="none" strike="noStrike" dirty="0">
                <a:solidFill>
                  <a:srgbClr val="000000"/>
                </a:solidFill>
                <a:effectLst/>
              </a:endParaRPr>
            </a:p>
            <a:p>
              <a:r>
                <a:rPr lang="en-US" altLang="zh-CN" sz="1400" b="0" i="0" u="none" strike="noStrike" dirty="0">
                  <a:solidFill>
                    <a:srgbClr val="000000"/>
                  </a:solidFill>
                  <a:effectLst/>
                </a:rPr>
                <a:t>2</a:t>
              </a:r>
              <a:r>
                <a:rPr lang="zh-CN" altLang="en-US" sz="1400" b="0" i="0" u="none" strike="noStrike" dirty="0">
                  <a:solidFill>
                    <a:srgbClr val="000000"/>
                  </a:solidFill>
                  <a:effectLst/>
                </a:rPr>
                <a:t>、</a:t>
              </a:r>
              <a:r>
                <a:rPr lang="zh-CN" altLang="en-US" sz="1400" dirty="0">
                  <a:solidFill>
                    <a:srgbClr val="000000"/>
                  </a:solidFill>
                </a:rPr>
                <a:t>不负责不回答问题，只输出专家称号。</a:t>
              </a:r>
              <a:endParaRPr lang="en-US" altLang="zh-CN" sz="1400" dirty="0">
                <a:solidFill>
                  <a:srgbClr val="000000"/>
                </a:solidFill>
              </a:endParaRPr>
            </a:p>
            <a:p>
              <a:r>
                <a:rPr lang="en-US" altLang="zh-CN" sz="1400" b="0" i="0" u="none" strike="noStrike" dirty="0">
                  <a:solidFill>
                    <a:srgbClr val="000000"/>
                  </a:solidFill>
                  <a:effectLst/>
                </a:rPr>
                <a:t>3</a:t>
              </a:r>
              <a:r>
                <a:rPr lang="zh-CN" altLang="en-US" sz="1400" b="0" i="0" u="none" strike="noStrike" dirty="0">
                  <a:solidFill>
                    <a:srgbClr val="000000"/>
                  </a:solidFill>
                  <a:effectLst/>
                </a:rPr>
                <a:t>、输出格式为“专家称号：”。</a:t>
              </a:r>
              <a:endParaRPr lang="en-US" altLang="zh-CN" sz="1400" b="0" i="0" u="none" strike="noStrike" dirty="0">
                <a:solidFill>
                  <a:srgbClr val="000000"/>
                </a:solidFill>
                <a:effectLs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376"/>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初级技巧</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描述、指代清晰</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696"/>
              <a:ext cx="3183" cy="3356"/>
            </a:xfrm>
            <a:prstGeom prst="rect">
              <a:avLst/>
            </a:prstGeom>
          </p:spPr>
          <p:txBody>
            <a:bodyPr wrap="square">
              <a:noAutofit/>
            </a:bodyPr>
            <a:lstStyle/>
            <a:p>
              <a:pPr algn="l">
                <a:buFont typeface="Arial" panose="020B0604020202020204" pitchFamily="34" charset="0"/>
                <a:buChar char="•"/>
              </a:pPr>
              <a:r>
                <a:rPr lang="zh-CN" altLang="en-US" sz="1600" b="1" i="0" u="none" strike="noStrike" dirty="0">
                  <a:solidFill>
                    <a:srgbClr val="000000"/>
                  </a:solidFill>
                  <a:effectLst/>
                </a:rPr>
                <a:t> 限定词</a:t>
              </a:r>
              <a:r>
                <a:rPr lang="zh-CN" altLang="en-US" sz="1600" b="0" i="0" u="none" strike="noStrike" dirty="0">
                  <a:solidFill>
                    <a:srgbClr val="000000"/>
                  </a:solidFill>
                  <a:effectLst/>
                </a:rPr>
                <a:t>。上下文是什么、任务目的是什么、用途、长短、结构、风格、输入输出格式、边界、合规等信息都可能是需要说明的点。也就是尽量完备地告知模型能干什么、不能干什么。</a:t>
              </a:r>
              <a:endParaRPr lang="en-US" altLang="zh-CN" sz="1600" b="0" i="0" u="none" strike="noStrike" dirty="0">
                <a:solidFill>
                  <a:srgbClr val="000000"/>
                </a:solidFill>
                <a:effectLst/>
              </a:endParaRPr>
            </a:p>
            <a:p>
              <a:pPr algn="l">
                <a:buFont typeface="Arial" panose="020B0604020202020204" pitchFamily="34" charset="0"/>
                <a:buChar char="•"/>
              </a:pPr>
              <a:endParaRPr lang="zh-CN" altLang="en-US" sz="1600" b="0" i="0" u="none" strike="noStrike" dirty="0">
                <a:solidFill>
                  <a:srgbClr val="000000"/>
                </a:solidFill>
                <a:effectLst/>
              </a:endParaRPr>
            </a:p>
            <a:p>
              <a:pPr algn="l">
                <a:buFont typeface="Arial" panose="020B0604020202020204" pitchFamily="34" charset="0"/>
                <a:buChar char="•"/>
              </a:pPr>
              <a:r>
                <a:rPr lang="zh-CN" altLang="en-US" sz="1600" b="0" i="0" u="none" strike="noStrike" dirty="0">
                  <a:solidFill>
                    <a:srgbClr val="000000"/>
                  </a:solidFill>
                  <a:effectLst/>
                </a:rPr>
                <a:t> </a:t>
              </a:r>
              <a:r>
                <a:rPr lang="zh-CN" altLang="en-US" sz="1600" b="1" i="0" u="none" strike="noStrike" dirty="0">
                  <a:solidFill>
                    <a:srgbClr val="000000"/>
                  </a:solidFill>
                  <a:effectLst/>
                </a:rPr>
                <a:t>完整性</a:t>
              </a:r>
              <a:r>
                <a:rPr lang="zh-CN" altLang="en-US" sz="1600" b="0" i="0" u="none" strike="noStrike" dirty="0">
                  <a:solidFill>
                    <a:srgbClr val="000000"/>
                  </a:solidFill>
                  <a:effectLst/>
                </a:rPr>
                <a:t>。每句话的描述尽可能不要进行省略，如主谓宾信息、代指对象、定语词等，有时候，一个字词的省略也会对结果有较大影响，甚至同一句话有标点和无标点的效果都可能不同。</a:t>
              </a:r>
              <a:endParaRPr lang="en-US" altLang="zh-CN" sz="1600" b="0" i="0" u="none" strike="noStrike" dirty="0">
                <a:solidFill>
                  <a:srgbClr val="000000"/>
                </a:solidFill>
                <a:effectLst/>
              </a:endParaRPr>
            </a:p>
            <a:p>
              <a:pPr algn="l">
                <a:buFont typeface="Arial" panose="020B0604020202020204" pitchFamily="34" charset="0"/>
                <a:buChar char="•"/>
              </a:pPr>
              <a:endParaRPr lang="zh-CN" altLang="en-US" sz="1600" b="0" i="0" u="none" strike="noStrike" dirty="0">
                <a:solidFill>
                  <a:srgbClr val="000000"/>
                </a:solidFill>
                <a:effectLst/>
              </a:endParaRPr>
            </a:p>
            <a:p>
              <a:pPr algn="l">
                <a:buFont typeface="Arial" panose="020B0604020202020204" pitchFamily="34" charset="0"/>
                <a:buChar char="•"/>
              </a:pPr>
              <a:r>
                <a:rPr lang="zh-CN" altLang="en-US" sz="1600" b="1" i="0" u="none" strike="noStrike" dirty="0">
                  <a:solidFill>
                    <a:srgbClr val="000000"/>
                  </a:solidFill>
                  <a:effectLst/>
                </a:rPr>
                <a:t> 解释性</a:t>
              </a:r>
              <a:r>
                <a:rPr lang="zh-CN" altLang="en-US" sz="1600" b="0" i="0" u="none" strike="noStrike" dirty="0">
                  <a:solidFill>
                    <a:srgbClr val="000000"/>
                  </a:solidFill>
                  <a:effectLst/>
                </a:rPr>
                <a:t>。在写</a:t>
              </a:r>
              <a:r>
                <a:rPr lang="en-GB" altLang="zh-CN" sz="1600" b="0" i="0" u="none" strike="noStrike" dirty="0">
                  <a:solidFill>
                    <a:srgbClr val="000000"/>
                  </a:solidFill>
                  <a:effectLst/>
                </a:rPr>
                <a:t>prompt</a:t>
              </a:r>
              <a:r>
                <a:rPr lang="zh-CN" altLang="en-US" sz="1600" b="0" i="0" u="none" strike="noStrike" dirty="0">
                  <a:solidFill>
                    <a:srgbClr val="000000"/>
                  </a:solidFill>
                  <a:effectLst/>
                </a:rPr>
                <a:t>时，尽可能使用通俗易懂的词语，避免小众、拗口的描述。而当</a:t>
              </a:r>
              <a:r>
                <a:rPr lang="en-GB" altLang="zh-CN" sz="1600" b="0" i="0" u="none" strike="noStrike" dirty="0">
                  <a:solidFill>
                    <a:srgbClr val="000000"/>
                  </a:solidFill>
                  <a:effectLst/>
                </a:rPr>
                <a:t>prompt</a:t>
              </a:r>
              <a:r>
                <a:rPr lang="zh-CN" altLang="en-US" sz="1600" b="0" i="0" u="none" strike="noStrike" dirty="0">
                  <a:solidFill>
                    <a:srgbClr val="000000"/>
                  </a:solidFill>
                  <a:effectLst/>
                </a:rPr>
                <a:t>涉及到一些专业知识、特殊角色、或者需要掌握某项不常见的能力时，可能无法避免地会使用到一些不常见的词，出现效果不佳的情况，这种情况下可以尝试加入解释以提升效果。</a:t>
              </a:r>
              <a:endParaRPr lang="zh-CN" altLang="en-US" sz="1600" b="0" i="0" u="none" strike="noStrike" dirty="0">
                <a:solidFill>
                  <a:srgbClr val="000000"/>
                </a:solidFill>
                <a:effectLst/>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45124" y="601980"/>
            <a:ext cx="5640243" cy="614564"/>
            <a:chOff x="1260" y="2648"/>
            <a:chExt cx="3475" cy="749"/>
          </a:xfrm>
        </p:grpSpPr>
        <p:sp>
          <p:nvSpPr>
            <p:cNvPr id="8" name="圆角矩形 7"/>
            <p:cNvSpPr/>
            <p:nvPr/>
          </p:nvSpPr>
          <p:spPr>
            <a:xfrm>
              <a:off x="1260" y="2648"/>
              <a:ext cx="3475" cy="74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458" y="2867"/>
              <a:ext cx="2040" cy="310"/>
            </a:xfrm>
            <a:prstGeom prst="rect">
              <a:avLst/>
            </a:prstGeom>
          </p:spPr>
          <p:txBody>
            <a:bodyPr wrap="square">
              <a:noAutofit/>
            </a:bodyPr>
            <a:lstStyle/>
            <a:p>
              <a:pPr algn="l"/>
              <a:r>
                <a:rPr lang="zh-CN" altLang="en-US" sz="1200" b="0" i="0" u="none" strike="noStrike" dirty="0">
                  <a:solidFill>
                    <a:srgbClr val="000000"/>
                  </a:solidFill>
                  <a:effectLst/>
                </a:rPr>
                <a:t>请你写一段病娇人设的对话。</a:t>
              </a:r>
              <a:endParaRPr lang="zh-CN" altLang="en-US" sz="1200" b="0" i="0" u="none" strike="noStrike" dirty="0">
                <a:solidFill>
                  <a:srgbClr val="000000"/>
                </a:solidFill>
                <a:effectLst/>
              </a:endParaRPr>
            </a:p>
          </p:txBody>
        </p:sp>
      </p:grpSp>
      <p:pic>
        <p:nvPicPr>
          <p:cNvPr id="5" name="图片 4" descr="文本&#10;&#10;中度可信度描述已自动生成"/>
          <p:cNvPicPr>
            <a:picLocks noChangeAspect="1"/>
          </p:cNvPicPr>
          <p:nvPr/>
        </p:nvPicPr>
        <p:blipFill>
          <a:blip r:embed="rId1"/>
          <a:stretch>
            <a:fillRect/>
          </a:stretch>
        </p:blipFill>
        <p:spPr>
          <a:xfrm>
            <a:off x="145816" y="1987747"/>
            <a:ext cx="5639551" cy="3870387"/>
          </a:xfrm>
          <a:prstGeom prst="rect">
            <a:avLst/>
          </a:prstGeom>
        </p:spPr>
      </p:pic>
      <p:pic>
        <p:nvPicPr>
          <p:cNvPr id="7" name="图片 6" descr="图形用户界面, 文本, 应用程序&#10;&#10;描述已自动生成"/>
          <p:cNvPicPr>
            <a:picLocks noChangeAspect="1"/>
          </p:cNvPicPr>
          <p:nvPr/>
        </p:nvPicPr>
        <p:blipFill>
          <a:blip r:embed="rId2"/>
          <a:stretch>
            <a:fillRect/>
          </a:stretch>
        </p:blipFill>
        <p:spPr>
          <a:xfrm>
            <a:off x="6300617" y="1793437"/>
            <a:ext cx="5639549" cy="4664430"/>
          </a:xfrm>
          <a:prstGeom prst="rect">
            <a:avLst/>
          </a:prstGeom>
        </p:spPr>
      </p:pic>
      <p:grpSp>
        <p:nvGrpSpPr>
          <p:cNvPr id="9" name="组合 8"/>
          <p:cNvGrpSpPr/>
          <p:nvPr/>
        </p:nvGrpSpPr>
        <p:grpSpPr>
          <a:xfrm>
            <a:off x="6299923" y="421051"/>
            <a:ext cx="5640243" cy="954256"/>
            <a:chOff x="1260" y="2511"/>
            <a:chExt cx="3475" cy="1163"/>
          </a:xfrm>
        </p:grpSpPr>
        <p:sp>
          <p:nvSpPr>
            <p:cNvPr id="10" name="圆角矩形 9"/>
            <p:cNvSpPr/>
            <p:nvPr/>
          </p:nvSpPr>
          <p:spPr>
            <a:xfrm>
              <a:off x="1260" y="2511"/>
              <a:ext cx="3475" cy="1163"/>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1458" y="2782"/>
              <a:ext cx="3145" cy="649"/>
            </a:xfrm>
            <a:prstGeom prst="rect">
              <a:avLst/>
            </a:prstGeom>
          </p:spPr>
          <p:txBody>
            <a:bodyPr wrap="square">
              <a:noAutofit/>
            </a:bodyPr>
            <a:lstStyle/>
            <a:p>
              <a:pPr algn="l"/>
              <a:r>
                <a:rPr lang="zh-CN" altLang="en-US" sz="1200" b="0" i="0" u="none" strike="noStrike" dirty="0">
                  <a:solidFill>
                    <a:srgbClr val="000000"/>
                  </a:solidFill>
                  <a:effectLst/>
                </a:rPr>
                <a:t>病娇：病娇的人比较极端，通常会对某人有强烈的占有欲，情绪异常不稳定，甚至会用受伤甚至生命去威胁他人。 请你写一段病娇人设的对话。</a:t>
              </a:r>
              <a:endParaRPr lang="zh-CN" altLang="en-US" sz="1200" b="0" i="0" u="none" strike="noStrike" dirty="0">
                <a:solidFill>
                  <a:srgbClr val="000000"/>
                </a:solidFill>
                <a:effectLs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898611" y="1475628"/>
            <a:ext cx="3399790" cy="460375"/>
            <a:chOff x="4929969" y="1026723"/>
            <a:chExt cx="2549843" cy="345281"/>
          </a:xfrm>
        </p:grpSpPr>
        <p:sp>
          <p:nvSpPr>
            <p:cNvPr id="7" name="文本框 6"/>
            <p:cNvSpPr txBox="1"/>
            <p:nvPr/>
          </p:nvSpPr>
          <p:spPr>
            <a:xfrm>
              <a:off x="5500517" y="1026723"/>
              <a:ext cx="1979295" cy="345281"/>
            </a:xfrm>
            <a:prstGeom prst="rect">
              <a:avLst/>
            </a:prstGeom>
            <a:noFill/>
          </p:spPr>
          <p:txBody>
            <a:bodyPr wrap="square" rtlCol="0">
              <a:spAutoFit/>
            </a:bodyPr>
            <a:lstStyle/>
            <a:p>
              <a:pPr algn="l"/>
              <a:r>
                <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rPr>
                <a:t>基础概念理解</a:t>
              </a:r>
              <a:endPar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929969" y="1046506"/>
              <a:ext cx="647856" cy="315277"/>
            </a:xfrm>
            <a:prstGeom prst="rect">
              <a:avLst/>
            </a:prstGeom>
            <a:noFill/>
          </p:spPr>
          <p:txBody>
            <a:bodyPr wrap="square" rtlCol="0">
              <a:spAutoFit/>
            </a:bodyPr>
            <a:lstStyle/>
            <a:p>
              <a:pPr algn="ctr">
                <a:defRPr/>
              </a:pPr>
              <a:r>
                <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01</a:t>
              </a:r>
              <a:r>
                <a:rPr kumimoji="1" lang="zh-CN" altLang="en-US"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grpSp>
      <p:grpSp>
        <p:nvGrpSpPr>
          <p:cNvPr id="10" name="组合 9"/>
          <p:cNvGrpSpPr/>
          <p:nvPr/>
        </p:nvGrpSpPr>
        <p:grpSpPr>
          <a:xfrm>
            <a:off x="5898611" y="2484792"/>
            <a:ext cx="5094373" cy="697732"/>
            <a:chOff x="4929969" y="1026723"/>
            <a:chExt cx="3820780" cy="523299"/>
          </a:xfrm>
        </p:grpSpPr>
        <p:sp>
          <p:nvSpPr>
            <p:cNvPr id="11" name="文本框 10"/>
            <p:cNvSpPr txBox="1"/>
            <p:nvPr/>
          </p:nvSpPr>
          <p:spPr>
            <a:xfrm>
              <a:off x="5500517" y="1026723"/>
              <a:ext cx="1979295" cy="345281"/>
            </a:xfrm>
            <a:prstGeom prst="rect">
              <a:avLst/>
            </a:prstGeom>
            <a:noFill/>
          </p:spPr>
          <p:txBody>
            <a:bodyPr wrap="square" rtlCol="0">
              <a:spAutoFit/>
            </a:bodyPr>
            <a:lstStyle/>
            <a:p>
              <a:pPr algn="l"/>
              <a:r>
                <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rPr>
                <a:t>提示词构建与优化</a:t>
              </a:r>
              <a:endPar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929969" y="1046506"/>
              <a:ext cx="647856" cy="315277"/>
            </a:xfrm>
            <a:prstGeom prst="rect">
              <a:avLst/>
            </a:prstGeom>
            <a:noFill/>
          </p:spPr>
          <p:txBody>
            <a:bodyPr wrap="square" rtlCol="0">
              <a:spAutoFit/>
            </a:bodyPr>
            <a:lstStyle/>
            <a:p>
              <a:pPr algn="ctr">
                <a:defRPr/>
              </a:pPr>
              <a:r>
                <a:rPr kumimoji="1" lang="en-US" altLang="zh-CN" sz="2135">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02</a:t>
              </a:r>
              <a:r>
                <a:rPr kumimoji="1" lang="zh-CN" altLang="en-US" sz="2135">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13" name="矩形 12"/>
            <p:cNvSpPr/>
            <p:nvPr/>
          </p:nvSpPr>
          <p:spPr>
            <a:xfrm>
              <a:off x="5577824" y="1319041"/>
              <a:ext cx="3172925" cy="230981"/>
            </a:xfrm>
            <a:prstGeom prst="rect">
              <a:avLst/>
            </a:prstGeom>
          </p:spPr>
          <p:txBody>
            <a:bodyPr wrap="square">
              <a:spAutoFit/>
            </a:bodyPr>
            <a:lstStyle/>
            <a:p>
              <a:pPr>
                <a:lnSpc>
                  <a:spcPct val="150000"/>
                </a:lnSpc>
                <a:defRPr/>
              </a:pPr>
              <a:endParaRPr lang="zh-CN" altLang="en-US" sz="935"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 name="组合 14"/>
          <p:cNvGrpSpPr/>
          <p:nvPr/>
        </p:nvGrpSpPr>
        <p:grpSpPr>
          <a:xfrm>
            <a:off x="5898611" y="3493956"/>
            <a:ext cx="5094373" cy="697732"/>
            <a:chOff x="4929969" y="1026723"/>
            <a:chExt cx="3820780" cy="523299"/>
          </a:xfrm>
        </p:grpSpPr>
        <p:sp>
          <p:nvSpPr>
            <p:cNvPr id="16" name="文本框 15"/>
            <p:cNvSpPr txBox="1"/>
            <p:nvPr/>
          </p:nvSpPr>
          <p:spPr>
            <a:xfrm>
              <a:off x="5500517" y="1026723"/>
              <a:ext cx="2091690" cy="345281"/>
            </a:xfrm>
            <a:prstGeom prst="rect">
              <a:avLst/>
            </a:prstGeom>
            <a:noFill/>
          </p:spPr>
          <p:txBody>
            <a:bodyPr wrap="square" rtlCol="0">
              <a:spAutoFit/>
            </a:bodyPr>
            <a:lstStyle/>
            <a:p>
              <a:pPr algn="l"/>
              <a:r>
                <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rPr>
                <a:t>提示词的应用</a:t>
              </a:r>
              <a:endPar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929969" y="1036981"/>
              <a:ext cx="647856" cy="315277"/>
            </a:xfrm>
            <a:prstGeom prst="rect">
              <a:avLst/>
            </a:prstGeom>
            <a:noFill/>
          </p:spPr>
          <p:txBody>
            <a:bodyPr wrap="square" rtlCol="0">
              <a:spAutoFit/>
            </a:bodyPr>
            <a:lstStyle/>
            <a:p>
              <a:pPr algn="ctr">
                <a:defRPr/>
              </a:pPr>
              <a:r>
                <a:rPr kumimoji="1" lang="en-US" altLang="zh-CN" sz="2135">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03</a:t>
              </a:r>
              <a:r>
                <a:rPr kumimoji="1" lang="zh-CN" altLang="en-US" sz="2135">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18" name="矩形 17"/>
            <p:cNvSpPr/>
            <p:nvPr/>
          </p:nvSpPr>
          <p:spPr>
            <a:xfrm>
              <a:off x="5577824" y="1319041"/>
              <a:ext cx="3172925" cy="230981"/>
            </a:xfrm>
            <a:prstGeom prst="rect">
              <a:avLst/>
            </a:prstGeom>
          </p:spPr>
          <p:txBody>
            <a:bodyPr wrap="square">
              <a:spAutoFit/>
            </a:bodyPr>
            <a:lstStyle/>
            <a:p>
              <a:pPr>
                <a:lnSpc>
                  <a:spcPct val="150000"/>
                </a:lnSpc>
                <a:defRPr/>
              </a:pPr>
              <a:endParaRPr lang="zh-CN" altLang="en-US" sz="935"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 name="组合 18"/>
          <p:cNvGrpSpPr/>
          <p:nvPr/>
        </p:nvGrpSpPr>
        <p:grpSpPr>
          <a:xfrm>
            <a:off x="5898611" y="4503120"/>
            <a:ext cx="5094373" cy="697732"/>
            <a:chOff x="4929969" y="1026723"/>
            <a:chExt cx="3820780" cy="523299"/>
          </a:xfrm>
        </p:grpSpPr>
        <p:sp>
          <p:nvSpPr>
            <p:cNvPr id="20" name="文本框 19"/>
            <p:cNvSpPr txBox="1"/>
            <p:nvPr/>
          </p:nvSpPr>
          <p:spPr>
            <a:xfrm>
              <a:off x="5500517" y="1026723"/>
              <a:ext cx="1987391" cy="345281"/>
            </a:xfrm>
            <a:prstGeom prst="rect">
              <a:avLst/>
            </a:prstGeom>
            <a:noFill/>
          </p:spPr>
          <p:txBody>
            <a:bodyPr wrap="square" rtlCol="0">
              <a:spAutoFit/>
            </a:bodyPr>
            <a:lstStyle/>
            <a:p>
              <a:pPr algn="l"/>
              <a:r>
                <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rPr>
                <a:t>答疑讨论</a:t>
              </a:r>
              <a:endPar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929969" y="1046506"/>
              <a:ext cx="647856" cy="315277"/>
            </a:xfrm>
            <a:prstGeom prst="rect">
              <a:avLst/>
            </a:prstGeom>
            <a:noFill/>
          </p:spPr>
          <p:txBody>
            <a:bodyPr wrap="square" rtlCol="0">
              <a:spAutoFit/>
            </a:bodyPr>
            <a:lstStyle/>
            <a:p>
              <a:pPr algn="ctr">
                <a:defRPr/>
              </a:pPr>
              <a:r>
                <a:rPr kumimoji="1" lang="en-US" altLang="zh-CN" sz="2135">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04</a:t>
              </a:r>
              <a:r>
                <a:rPr kumimoji="1" lang="zh-CN" altLang="en-US" sz="2135">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2" name="矩形 21"/>
            <p:cNvSpPr/>
            <p:nvPr/>
          </p:nvSpPr>
          <p:spPr>
            <a:xfrm>
              <a:off x="5577824" y="1319041"/>
              <a:ext cx="3172925" cy="230981"/>
            </a:xfrm>
            <a:prstGeom prst="rect">
              <a:avLst/>
            </a:prstGeom>
          </p:spPr>
          <p:txBody>
            <a:bodyPr wrap="square">
              <a:spAutoFit/>
            </a:bodyPr>
            <a:lstStyle/>
            <a:p>
              <a:pPr>
                <a:lnSpc>
                  <a:spcPct val="150000"/>
                </a:lnSpc>
                <a:defRPr/>
              </a:pPr>
              <a:endParaRPr lang="zh-CN" altLang="en-US" sz="935"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 name="组合 22"/>
          <p:cNvGrpSpPr/>
          <p:nvPr/>
        </p:nvGrpSpPr>
        <p:grpSpPr>
          <a:xfrm>
            <a:off x="5898611" y="5512283"/>
            <a:ext cx="5094373" cy="697732"/>
            <a:chOff x="4929969" y="1026723"/>
            <a:chExt cx="3820780" cy="523299"/>
          </a:xfrm>
        </p:grpSpPr>
        <p:sp>
          <p:nvSpPr>
            <p:cNvPr id="24" name="文本框 23"/>
            <p:cNvSpPr txBox="1"/>
            <p:nvPr/>
          </p:nvSpPr>
          <p:spPr>
            <a:xfrm>
              <a:off x="5500517" y="1026723"/>
              <a:ext cx="1979295" cy="345281"/>
            </a:xfrm>
            <a:prstGeom prst="rect">
              <a:avLst/>
            </a:prstGeom>
            <a:noFill/>
          </p:spPr>
          <p:txBody>
            <a:bodyPr wrap="square" rtlCol="0">
              <a:spAutoFit/>
            </a:bodyPr>
            <a:lstStyle/>
            <a:p>
              <a:pPr algn="l"/>
              <a:r>
                <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rPr>
                <a:t>实战演练</a:t>
              </a:r>
              <a:endParaRPr kumimoji="1" lang="zh-CN" altLang="en-US"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929969" y="1046506"/>
              <a:ext cx="647856" cy="315277"/>
            </a:xfrm>
            <a:prstGeom prst="rect">
              <a:avLst/>
            </a:prstGeom>
            <a:noFill/>
          </p:spPr>
          <p:txBody>
            <a:bodyPr wrap="square" rtlCol="0">
              <a:spAutoFit/>
            </a:bodyPr>
            <a:lstStyle/>
            <a:p>
              <a:pPr algn="ctr">
                <a:defRPr/>
              </a:pPr>
              <a:r>
                <a:rPr kumimoji="1" lang="en-US" altLang="zh-CN" sz="2135">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05</a:t>
              </a:r>
              <a:r>
                <a:rPr kumimoji="1" lang="zh-CN" altLang="en-US" sz="2135">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kumimoji="1" lang="en-US" altLang="zh-CN" sz="2135" dirty="0">
                <a:solidFill>
                  <a:srgbClr val="3140C2"/>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6" name="矩形 25"/>
            <p:cNvSpPr/>
            <p:nvPr/>
          </p:nvSpPr>
          <p:spPr>
            <a:xfrm>
              <a:off x="5577824" y="1319041"/>
              <a:ext cx="3172925" cy="230981"/>
            </a:xfrm>
            <a:prstGeom prst="rect">
              <a:avLst/>
            </a:prstGeom>
          </p:spPr>
          <p:txBody>
            <a:bodyPr wrap="square">
              <a:spAutoFit/>
            </a:bodyPr>
            <a:lstStyle/>
            <a:p>
              <a:pPr>
                <a:lnSpc>
                  <a:spcPct val="150000"/>
                </a:lnSpc>
                <a:defRPr/>
              </a:pPr>
              <a:endParaRPr lang="zh-CN" altLang="en-US" sz="935"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3" name="圆角矩形 32"/>
          <p:cNvSpPr/>
          <p:nvPr/>
        </p:nvSpPr>
        <p:spPr>
          <a:xfrm>
            <a:off x="1637030" y="887730"/>
            <a:ext cx="2025650" cy="5167630"/>
          </a:xfrm>
          <a:prstGeom prst="roundRect">
            <a:avLst>
              <a:gd name="adj" fmla="val 50000"/>
            </a:avLst>
          </a:prstGeom>
          <a:gradFill>
            <a:gsLst>
              <a:gs pos="0">
                <a:schemeClr val="bg1"/>
              </a:gs>
              <a:gs pos="34000">
                <a:srgbClr val="E5E8FE"/>
              </a:gs>
              <a:gs pos="100000">
                <a:srgbClr val="6671D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圆角矩形 33"/>
          <p:cNvSpPr/>
          <p:nvPr/>
        </p:nvSpPr>
        <p:spPr>
          <a:xfrm>
            <a:off x="4051300" y="128905"/>
            <a:ext cx="571500" cy="2281555"/>
          </a:xfrm>
          <a:prstGeom prst="roundRect">
            <a:avLst>
              <a:gd name="adj" fmla="val 50000"/>
            </a:avLst>
          </a:prstGeom>
          <a:gradFill>
            <a:gsLst>
              <a:gs pos="20000">
                <a:srgbClr val="CAD5E2">
                  <a:alpha val="0"/>
                </a:srgbClr>
              </a:gs>
              <a:gs pos="99000">
                <a:srgbClr val="3446D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圆角矩形 34"/>
          <p:cNvSpPr/>
          <p:nvPr/>
        </p:nvSpPr>
        <p:spPr>
          <a:xfrm flipV="1">
            <a:off x="929640" y="3600450"/>
            <a:ext cx="266700"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1330018" y="3967744"/>
            <a:ext cx="2639673" cy="599331"/>
          </a:xfrm>
          <a:prstGeom prst="rect">
            <a:avLst/>
          </a:prstGeom>
          <a:noFill/>
        </p:spPr>
        <p:txBody>
          <a:bodyPr wrap="square" rtlCol="0">
            <a:spAutoFit/>
          </a:bodyPr>
          <a:lstStyle/>
          <a:p>
            <a:pPr algn="ctr">
              <a:lnSpc>
                <a:spcPct val="120000"/>
              </a:lnSpc>
            </a:pPr>
            <a:r>
              <a:rPr kumimoji="1" lang="zh-CN" altLang="en-US" sz="3000" b="1" dirty="0">
                <a:solidFill>
                  <a:schemeClr val="bg1"/>
                </a:solidFill>
                <a:latin typeface="微软雅黑" panose="020B0503020204020204" pitchFamily="34" charset="-122"/>
                <a:ea typeface="微软雅黑" panose="020B0503020204020204" pitchFamily="34" charset="-122"/>
                <a:cs typeface="Gautami" panose="020B0502040204020203" pitchFamily="34" charset="0"/>
                <a:sym typeface="微软雅黑" panose="020B0503020204020204" pitchFamily="34" charset="-122"/>
              </a:rPr>
              <a:t>Contents</a:t>
            </a:r>
            <a:endParaRPr kumimoji="1" lang="zh-CN" altLang="en-US" sz="3000" b="1" dirty="0">
              <a:solidFill>
                <a:schemeClr val="bg1"/>
              </a:solidFill>
              <a:latin typeface="微软雅黑" panose="020B0503020204020204" pitchFamily="34" charset="-122"/>
              <a:ea typeface="微软雅黑" panose="020B0503020204020204" pitchFamily="34" charset="-122"/>
              <a:cs typeface="Gautami" panose="020B0502040204020203" pitchFamily="34" charset="0"/>
              <a:sym typeface="微软雅黑" panose="020B0503020204020204" pitchFamily="34" charset="-122"/>
            </a:endParaRPr>
          </a:p>
        </p:txBody>
      </p:sp>
      <p:sp>
        <p:nvSpPr>
          <p:cNvPr id="37" name="文本框 36"/>
          <p:cNvSpPr txBox="1"/>
          <p:nvPr/>
        </p:nvSpPr>
        <p:spPr>
          <a:xfrm>
            <a:off x="2038667" y="4602480"/>
            <a:ext cx="1222375" cy="368300"/>
          </a:xfrm>
          <a:prstGeom prst="rect">
            <a:avLst/>
          </a:prstGeom>
          <a:noFill/>
        </p:spPr>
        <p:txBody>
          <a:bodyPr wrap="square" rtlCol="0">
            <a:spAutoFit/>
          </a:bodyPr>
          <a:lstStyle/>
          <a:p>
            <a:pPr algn="ctr"/>
            <a:r>
              <a:rPr kumimoji="1" lang="en-US" altLang="zh-CN" sz="1800"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kumimoji="1" lang="zh-CN" altLang="en-US" sz="1800"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目录 </a:t>
            </a:r>
            <a:r>
              <a:rPr kumimoji="1" lang="en-US" altLang="zh-CN" sz="1800"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800"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初级技巧</a:t>
              </a:r>
              <a:r>
                <a:rPr lang="en-US" altLang="zh-CN" sz="2000" dirty="0">
                  <a:solidFill>
                    <a:srgbClr val="000000"/>
                  </a:solidFill>
                  <a:latin typeface="微软雅黑" panose="020B0503020204020204" pitchFamily="34" charset="-122"/>
                  <a:ea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rPr>
                <a:t>合适的顺序</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211"/>
              <a:ext cx="3183" cy="4618"/>
            </a:xfrm>
            <a:prstGeom prst="rect">
              <a:avLst/>
            </a:prstGeom>
          </p:spPr>
          <p:txBody>
            <a:bodyPr wrap="square">
              <a:noAutofit/>
            </a:bodyPr>
            <a:lstStyle/>
            <a:p>
              <a:pPr algn="l"/>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虽然不同的模型可能有所不同，但实践中发现，</a:t>
              </a:r>
              <a:r>
                <a:rPr lang="en-GB" altLang="zh-CN"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中不同结构之间的先后顺序或多或少还是会影响最后的输出。</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一般情况下，</a:t>
              </a:r>
              <a:r>
                <a:rPr lang="en-GB" altLang="zh-CN"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的开头会先写出指令，也就是希望模型执行的任务，然后再给出上下文信息，最后列举要求以及输出格式。这种情况下，模型的输出会相对稳定。</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另外，如果有示例需要添加，可能要根据示例长短进行不同的安排。如果示例很短，可以放在</a:t>
              </a:r>
              <a:r>
                <a:rPr lang="en-GB" altLang="zh-CN"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靠后的位置，这样，对结果产生较好的影响的同时也不会影响其他部分的效果；而如果示例较长，像多轮对话示例、多步骤任务示例等，可以放在</a:t>
              </a:r>
              <a:r>
                <a:rPr lang="en-GB" altLang="zh-CN"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的最前面，以免因为长度而减弱“要求”、“上下文”等的效果。</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305304" y="1163320"/>
            <a:ext cx="9581322" cy="46163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941" y="3422"/>
              <a:ext cx="2923" cy="824"/>
            </a:xfrm>
            <a:prstGeom prst="rect">
              <a:avLst/>
            </a:prstGeom>
            <a:noFill/>
          </p:spPr>
          <p:txBody>
            <a:bodyPr wrap="square" rtlCol="0">
              <a:spAutoFit/>
            </a:bodyPr>
            <a:lstStyle/>
            <a:p>
              <a:pPr algn="l"/>
              <a:r>
                <a:rPr lang="zh-CN" altLang="en-US" sz="2800" b="0" i="0" u="none" strike="noStrike" dirty="0">
                  <a:solidFill>
                    <a:srgbClr val="000000"/>
                  </a:solidFill>
                  <a:effectLst/>
                  <a:latin typeface="微软雅黑" panose="020B0503020204020204" pitchFamily="34" charset="-122"/>
                  <a:ea typeface="微软雅黑" panose="020B0503020204020204" pitchFamily="34" charset="-122"/>
                </a:rPr>
                <a:t>提示词需要完成的需求</a:t>
              </a:r>
              <a:endParaRPr lang="zh-CN" altLang="en-US" sz="2800" b="0" i="0" u="none" strike="noStrike" dirty="0">
                <a:solidFill>
                  <a:srgbClr val="000000"/>
                </a:solidFill>
                <a:effectLst/>
                <a:latin typeface="微软雅黑" panose="020B0503020204020204" pitchFamily="34" charset="-122"/>
                <a:ea typeface="微软雅黑" panose="020B0503020204020204" pitchFamily="34" charset="-122"/>
              </a:endParaRPr>
            </a:p>
          </p:txBody>
        </p:sp>
        <p:sp>
          <p:nvSpPr>
            <p:cNvPr id="14" name="矩形 13"/>
            <p:cNvSpPr/>
            <p:nvPr/>
          </p:nvSpPr>
          <p:spPr>
            <a:xfrm>
              <a:off x="1941" y="5094"/>
              <a:ext cx="3183" cy="2394"/>
            </a:xfrm>
            <a:prstGeom prst="rect">
              <a:avLst/>
            </a:prstGeom>
          </p:spPr>
          <p:txBody>
            <a:bodyPr wrap="square">
              <a:noAutofit/>
            </a:bodyPr>
            <a:lstStyle/>
            <a:p>
              <a:pPr algn="l"/>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扮演快递客服给客户打电话。</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2000" dirty="0">
                <a:solidFill>
                  <a:srgbClr val="000000"/>
                </a:solidFill>
                <a:latin typeface="微软雅黑" panose="020B0503020204020204" pitchFamily="34" charset="-122"/>
                <a:ea typeface="微软雅黑" panose="020B0503020204020204" pitchFamily="34" charset="-122"/>
              </a:endParaRPr>
            </a:p>
            <a:p>
              <a:pPr algn="l"/>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需要以多轮对话的形式向客户确认信息并约定快递派送时间。</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2000" dirty="0">
                <a:solidFill>
                  <a:srgbClr val="000000"/>
                </a:solidFill>
                <a:latin typeface="微软雅黑" panose="020B0503020204020204" pitchFamily="34" charset="-122"/>
                <a:ea typeface="微软雅黑" panose="020B0503020204020204" pitchFamily="34" charset="-122"/>
              </a:endParaRPr>
            </a:p>
            <a:p>
              <a:pPr algn="l"/>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最后需要返回一个固定字段来识别结束，并返回确认好的信息。</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398511" y="1031533"/>
            <a:ext cx="4287596" cy="5471350"/>
            <a:chOff x="1260" y="2735"/>
            <a:chExt cx="2852" cy="2668"/>
          </a:xfrm>
        </p:grpSpPr>
        <p:sp>
          <p:nvSpPr>
            <p:cNvPr id="8" name="圆角矩形 7"/>
            <p:cNvSpPr/>
            <p:nvPr/>
          </p:nvSpPr>
          <p:spPr>
            <a:xfrm>
              <a:off x="1260" y="2735"/>
              <a:ext cx="2852" cy="2668"/>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654" y="3002"/>
              <a:ext cx="2065" cy="2133"/>
            </a:xfrm>
            <a:prstGeom prst="rect">
              <a:avLst/>
            </a:prstGeom>
          </p:spPr>
          <p:txBody>
            <a:bodyPr wrap="square">
              <a:noAutofit/>
            </a:bodyPr>
            <a:lstStyle/>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你现在要扮演快递客服小通，你的任务是和客户确认信息并约定快递的派送时间。你要隐藏好自己人工智能的身份，无论我怎么问你的身份，你都要说自己是小通。</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现在，你需要继续在电话中跟我进行一段对话，对话要求如下：</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、你需要确认我的个人信息：是否是张粒女士；收货地址是否是翻斗花园二号楼</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1001</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；明天上午</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点派送快递是否方便。</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、你的工作是快递客服，主要任务是确认信息和约定派送时间，如果我和你聊快递之外的话题，你需要巧妙的回避，并把话题引回来。</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、对话需要口语简短像真人，可以有刻意的停顿来模仿真人。</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4</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、对话结束条件：只要问完信息便可以随时结束对话，结束语格式“好的，现在结束对话。这个客户的名字是：</a:t>
              </a:r>
              <a:r>
                <a:rPr lang="en-GB" altLang="zh-CN" sz="1200" b="0" i="0" u="none" strike="noStrike" dirty="0">
                  <a:solidFill>
                    <a:srgbClr val="000000"/>
                  </a:solidFill>
                  <a:effectLst/>
                  <a:latin typeface="微软雅黑" panose="020B0503020204020204" pitchFamily="34" charset="-122"/>
                  <a:ea typeface="微软雅黑" panose="020B0503020204020204" pitchFamily="34" charset="-122"/>
                </a:rPr>
                <a:t>xx</a:t>
              </a:r>
              <a:r>
                <a:rPr lang="zh-CN" altLang="en-GB"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收货地址是：</a:t>
              </a:r>
              <a:r>
                <a:rPr lang="en-GB" altLang="zh-CN" sz="1200" b="0" i="0" u="none" strike="noStrike" dirty="0">
                  <a:solidFill>
                    <a:srgbClr val="000000"/>
                  </a:solidFill>
                  <a:effectLst/>
                  <a:latin typeface="微软雅黑" panose="020B0503020204020204" pitchFamily="34" charset="-122"/>
                  <a:ea typeface="微软雅黑" panose="020B0503020204020204" pitchFamily="34" charset="-122"/>
                </a:rPr>
                <a:t>xx</a:t>
              </a:r>
              <a:r>
                <a:rPr lang="zh-CN" altLang="en-GB"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送货时间为：</a:t>
              </a:r>
              <a:r>
                <a:rPr lang="en-GB" altLang="zh-CN" sz="1200" b="0" i="0" u="none" strike="noStrike" dirty="0">
                  <a:solidFill>
                    <a:srgbClr val="000000"/>
                  </a:solidFill>
                  <a:effectLst/>
                  <a:latin typeface="微软雅黑" panose="020B0503020204020204" pitchFamily="34" charset="-122"/>
                  <a:ea typeface="微软雅黑" panose="020B0503020204020204" pitchFamily="34" charset="-122"/>
                </a:rPr>
                <a:t>xx</a:t>
              </a:r>
              <a:r>
                <a:rPr lang="zh-CN" altLang="en-GB" sz="12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en-GB" altLang="zh-CN" sz="12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GB"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你要先问我一个问题等我回答再问下一个问题。</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1"/>
          <a:stretch>
            <a:fillRect/>
          </a:stretch>
        </p:blipFill>
        <p:spPr>
          <a:xfrm>
            <a:off x="5311682" y="1031533"/>
            <a:ext cx="6449143" cy="5472000"/>
          </a:xfrm>
          <a:prstGeom prst="rect">
            <a:avLst/>
          </a:prstGeom>
        </p:spPr>
      </p:pic>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无示例情况</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示例在前情况</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45125" y="960421"/>
            <a:ext cx="5950876" cy="5767514"/>
          </a:xfrm>
          <a:prstGeom prst="rect">
            <a:avLst/>
          </a:prstGeom>
        </p:spPr>
      </p:pic>
      <p:pic>
        <p:nvPicPr>
          <p:cNvPr id="7" name="图片 6" descr="图形用户界面, 文本, 应用程序&#10;&#10;描述已自动生成"/>
          <p:cNvPicPr>
            <a:picLocks noChangeAspect="1"/>
          </p:cNvPicPr>
          <p:nvPr/>
        </p:nvPicPr>
        <p:blipFill rotWithShape="1">
          <a:blip r:embed="rId2"/>
          <a:srcRect l="2457" r="12283"/>
          <a:stretch>
            <a:fillRect/>
          </a:stretch>
        </p:blipFill>
        <p:spPr>
          <a:xfrm>
            <a:off x="6389356" y="130064"/>
            <a:ext cx="5657520" cy="65978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示例在后情况</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1"/>
          <a:stretch>
            <a:fillRect/>
          </a:stretch>
        </p:blipFill>
        <p:spPr>
          <a:xfrm>
            <a:off x="145124" y="1012831"/>
            <a:ext cx="5878303" cy="5730317"/>
          </a:xfrm>
          <a:prstGeom prst="rect">
            <a:avLst/>
          </a:prstGeom>
        </p:spPr>
      </p:pic>
      <p:pic>
        <p:nvPicPr>
          <p:cNvPr id="8" name="图片 7" descr="图形用户界面, 文本&#10;&#10;描述已自动生成"/>
          <p:cNvPicPr>
            <a:picLocks noChangeAspect="1"/>
          </p:cNvPicPr>
          <p:nvPr/>
        </p:nvPicPr>
        <p:blipFill rotWithShape="1">
          <a:blip r:embed="rId2"/>
          <a:srcRect l="3782" r="7373"/>
          <a:stretch>
            <a:fillRect/>
          </a:stretch>
        </p:blipFill>
        <p:spPr>
          <a:xfrm>
            <a:off x="6333940" y="1012831"/>
            <a:ext cx="5712936" cy="57303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初级技巧</a:t>
              </a:r>
              <a:r>
                <a:rPr lang="en-US" altLang="zh-CN" sz="2000" dirty="0">
                  <a:solidFill>
                    <a:srgbClr val="000000"/>
                  </a:solidFill>
                  <a:latin typeface="微软雅黑" panose="020B0503020204020204" pitchFamily="34" charset="-122"/>
                  <a:ea typeface="微软雅黑" panose="020B0503020204020204" pitchFamily="34" charset="-122"/>
                </a:rPr>
                <a:t>4-</a:t>
              </a:r>
              <a:r>
                <a:rPr lang="zh-CN" altLang="en-US" sz="2000" dirty="0">
                  <a:solidFill>
                    <a:srgbClr val="000000"/>
                  </a:solidFill>
                  <a:latin typeface="微软雅黑" panose="020B0503020204020204" pitchFamily="34" charset="-122"/>
                  <a:ea typeface="微软雅黑" panose="020B0503020204020204" pitchFamily="34" charset="-122"/>
                </a:rPr>
                <a:t>输入输出格式</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3910"/>
              <a:ext cx="3183" cy="5081"/>
            </a:xfrm>
            <a:prstGeom prst="rect">
              <a:avLst/>
            </a:prstGeom>
          </p:spPr>
          <p:txBody>
            <a:bodyPr wrap="square">
              <a:noAutofit/>
            </a:bodyPr>
            <a:lstStyle/>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输入</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使用分隔符可以清晰地表示输入的不同部分，使prompt更规范清晰，对于复杂prompt中不同部分的相互指代也有明显的积极作用。</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分隔符可以是：'''，"""，**text**，&lt;text&gt;，\n，等，如果不确定要使用什么语法，可以考虑使用Markdown或XML，因为模型已经过了大量Markdown和XML网络内容等训练。</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使用分隔符可以把特定的文本部分和prompt的其他部分有效区分开，使得prompt更加准确和稳定。</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输出</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在prompt中，我们可以要求结构化的输出，比如要求输出为json、HTML等格式，这样比较方便我们后续进一步的处理。</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结构化输出的方式有：直接描述、提供标准格式、把格式融合进示例中、让模型按要求要求填空等</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368430" y="1032183"/>
            <a:ext cx="3475140" cy="5471350"/>
            <a:chOff x="1260" y="2735"/>
            <a:chExt cx="2447" cy="2668"/>
          </a:xfrm>
        </p:grpSpPr>
        <p:sp>
          <p:nvSpPr>
            <p:cNvPr id="8" name="圆角矩形 7"/>
            <p:cNvSpPr/>
            <p:nvPr/>
          </p:nvSpPr>
          <p:spPr>
            <a:xfrm>
              <a:off x="1260" y="2735"/>
              <a:ext cx="2447" cy="2668"/>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401" y="2882"/>
              <a:ext cx="2165" cy="2374"/>
            </a:xfrm>
            <a:prstGeom prst="rect">
              <a:avLst/>
            </a:prstGeom>
          </p:spPr>
          <p:txBody>
            <a:bodyPr wrap="square">
              <a:noAutofit/>
            </a:bodyPr>
            <a:lstStyle/>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文档：</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1、</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标题：《首次申领北京市行政事业单位资金往来结算票据需提交哪些材料》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2、</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标题：《企业开具工商无重大违规证明》</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内容：您好，企业可通过……</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3、</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标题：《出具商事证明书》</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内容：您需要符合的受理条件……</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4、</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标题：《必须去窗口办理企业招投标的诚信证明吗》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内容：您好，企业招投标的诚信证明在信源a上申请，审核通过后即可自己打印。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5、</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标题：《企业单位所需的无重大生产安全事故证明如何申请》</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内容：可通过以下三种……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请你对文档依此进行分析，思考问题和哪个文档最匹配，输出最匹配的文档标题。如果没有匹配的文档则输出无文档匹配。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问题：第一次申领事业单位资金往来结算票据，我要准备些什么？</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结构化输出</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非结构化</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rotWithShape="1">
          <a:blip r:embed="rId1"/>
          <a:srcRect r="3145"/>
          <a:stretch>
            <a:fillRect/>
          </a:stretch>
        </p:blipFill>
        <p:spPr>
          <a:xfrm>
            <a:off x="4050399" y="1032183"/>
            <a:ext cx="7934737" cy="52812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290670" y="1032183"/>
            <a:ext cx="3537069" cy="5471350"/>
            <a:chOff x="1260" y="2735"/>
            <a:chExt cx="2534" cy="2668"/>
          </a:xfrm>
        </p:grpSpPr>
        <p:sp>
          <p:nvSpPr>
            <p:cNvPr id="8" name="圆角矩形 7"/>
            <p:cNvSpPr/>
            <p:nvPr/>
          </p:nvSpPr>
          <p:spPr>
            <a:xfrm>
              <a:off x="1260" y="2735"/>
              <a:ext cx="2534" cy="2668"/>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449" y="2884"/>
              <a:ext cx="2168" cy="2369"/>
            </a:xfrm>
            <a:prstGeom prst="rect">
              <a:avLst/>
            </a:prstGeom>
          </p:spPr>
          <p:txBody>
            <a:bodyPr wrap="square">
              <a:noAutofit/>
            </a:bodyPr>
            <a:lstStyle/>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文档：</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1、</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标题：《首次申领北京市行政事业单位资金往来结算票据需提交哪些材料》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2、</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标题：《企业开具工商无重大违规证明》</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内容：您好，企业可通过……</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3、</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标题：《出具商事证明书》</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内容：您需要符合的受理条件……</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4、</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标题：《必须去窗口办理企业招投标的诚信证明吗》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内容：您好，企业招投标的诚信证明在信源a上申请，审核通过后即可自己打印。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5、</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标题：《企业单位所需的无重大生产安全事故证明如何申请》</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内容：可通过以下三种……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请你对文档依此进行分析，思考问题和哪个文档最匹配，用json格式输出最匹配的文档的标题。如果没有匹配的文档则输出无文档匹配。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问题：第一次申领事业单位资金往来结算票据，我要准备些什么？</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结构化输出</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结构化</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4118444" y="1032183"/>
            <a:ext cx="7821732" cy="5415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109"/>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初级技巧</a:t>
              </a:r>
              <a:r>
                <a:rPr lang="en-US" altLang="zh-CN" sz="2000" dirty="0">
                  <a:solidFill>
                    <a:srgbClr val="000000"/>
                  </a:solidFill>
                  <a:latin typeface="微软雅黑" panose="020B0503020204020204" pitchFamily="34" charset="-122"/>
                  <a:ea typeface="微软雅黑" panose="020B0503020204020204" pitchFamily="34" charset="-122"/>
                </a:rPr>
                <a:t>5-</a:t>
              </a:r>
              <a:r>
                <a:rPr lang="zh-CN" altLang="en-US" sz="2000" dirty="0">
                  <a:solidFill>
                    <a:srgbClr val="000000"/>
                  </a:solidFill>
                  <a:latin typeface="微软雅黑" panose="020B0503020204020204" pitchFamily="34" charset="-122"/>
                  <a:ea typeface="微软雅黑" panose="020B0503020204020204" pitchFamily="34" charset="-122"/>
                </a:rPr>
                <a:t>边界条件处理</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046"/>
              <a:ext cx="3089" cy="5081"/>
            </a:xfrm>
            <a:prstGeom prst="rect">
              <a:avLst/>
            </a:prstGeom>
          </p:spPr>
          <p:txBody>
            <a:bodyPr wrap="square">
              <a:noAutofit/>
            </a:bodyPr>
            <a:lstStyle/>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对于</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GLM</a:t>
              </a:r>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模型来说，要求做什么，远远比要求不做什么要容易得多。在实际地用prompt去处理任务的时候，有非常多的“意外”存在，任务描述的假设不一定成立，任务描述之外的情况又经常出现。</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这个时候就需要考虑潜在的边界条件以及处理逻辑。或者如果模型无法完成任务时，需要考虑为模型提供替代方案。</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例如：prompt要求 “从给定文本中抓取数据并以json格式输出”，那么，如果文本中不包含数据，应该怎么处理？</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又例如： prompt需要根据召回文本回答问题，那么如果召回文本为空，或文本中不包含答案时，应该怎么处理。需不需要加上 “如果文档中没有答案，请回复固定话术‘很抱歉，这个问题我无法回答。’”之类的指令，来避免模型胡说八道。</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79388" y="1301707"/>
            <a:ext cx="5307520" cy="5167842"/>
            <a:chOff x="1260" y="2735"/>
            <a:chExt cx="3475" cy="2520"/>
          </a:xfrm>
        </p:grpSpPr>
        <p:sp>
          <p:nvSpPr>
            <p:cNvPr id="8" name="圆角矩形 7"/>
            <p:cNvSpPr/>
            <p:nvPr/>
          </p:nvSpPr>
          <p:spPr>
            <a:xfrm>
              <a:off x="1260" y="2735"/>
              <a:ext cx="3475" cy="2394"/>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582" y="2861"/>
              <a:ext cx="2831" cy="2394"/>
            </a:xfrm>
            <a:prstGeom prst="rect">
              <a:avLst/>
            </a:prstGeom>
          </p:spPr>
          <p:txBody>
            <a:bodyPr wrap="square">
              <a:noAutofit/>
            </a:bodyPr>
            <a:lstStyle/>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文档：</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1、</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标题：《首次申领北京市行政事业单位资金往来结算票据需提交哪些材料》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2、</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标题：《企业开具工商无重大违规证明》</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内容：您好，企业可通过……</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3、</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标题：《出具商事证明书》</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内容：您需要符合的受理条件……</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4、</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标题：《必须去窗口办理企业招投标的诚信证明吗》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内容：您好，企业招投标的诚信证明在信源a上申请，审核通过后即可自己打印。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5、</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标题：《企业单位所需的无重大生产安全事故证明如何申请》</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内容：可通过以下三种……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请你对文档依此进行分析，思考问题和哪个文档最匹配，输出最匹配的文档的标题。</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问题：如何领取驾驶证？</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无边界条件处理</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5666330" y="1487779"/>
            <a:ext cx="6311949" cy="47122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29893" y="85795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终止符 3"/>
          <p:cNvSpPr/>
          <p:nvPr/>
        </p:nvSpPr>
        <p:spPr>
          <a:xfrm>
            <a:off x="1434291" y="2070679"/>
            <a:ext cx="9324621" cy="2632343"/>
          </a:xfrm>
          <a:prstGeom prst="flowChartTerminator">
            <a:avLst/>
          </a:prstGeom>
          <a:noFill/>
          <a:ln w="53975">
            <a:gradFill flip="none" rotWithShape="1">
              <a:gsLst>
                <a:gs pos="93000">
                  <a:srgbClr val="CDD3F1"/>
                </a:gs>
                <a:gs pos="0">
                  <a:srgbClr val="3140C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sz="18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5450733" y="494284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2702353" y="3075057"/>
            <a:ext cx="6283879" cy="707886"/>
          </a:xfrm>
          <a:prstGeom prst="rect">
            <a:avLst/>
          </a:prstGeom>
          <a:noFill/>
        </p:spPr>
        <p:txBody>
          <a:bodyPr wrap="square" rtlCol="0">
            <a:spAutoFit/>
          </a:bodyPr>
          <a:lstStyle/>
          <a:p>
            <a:pPr algn="ctr"/>
            <a:r>
              <a:rPr kumimoji="1" lang="zh-CN" altLang="en-US" sz="4000" dirty="0">
                <a:solidFill>
                  <a:prstClr val="black">
                    <a:lumMod val="75000"/>
                    <a:lumOff val="25000"/>
                  </a:prstClr>
                </a:solidFill>
                <a:latin typeface="微软雅黑" panose="020B0503020204020204" pitchFamily="34" charset="-122"/>
                <a:ea typeface="微软雅黑" panose="020B0503020204020204" pitchFamily="34" charset="-122"/>
              </a:rPr>
              <a:t>基础概念理解</a:t>
            </a:r>
            <a:endParaRPr kumimoji="1" lang="zh-CN" altLang="en-US" sz="4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366793" y="1270945"/>
            <a:ext cx="4385841" cy="4858990"/>
            <a:chOff x="1260" y="2735"/>
            <a:chExt cx="2898" cy="2236"/>
          </a:xfrm>
        </p:grpSpPr>
        <p:sp>
          <p:nvSpPr>
            <p:cNvPr id="8" name="圆角矩形 7"/>
            <p:cNvSpPr/>
            <p:nvPr/>
          </p:nvSpPr>
          <p:spPr>
            <a:xfrm>
              <a:off x="1260" y="2735"/>
              <a:ext cx="2898" cy="223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469" y="2844"/>
              <a:ext cx="2545" cy="1990"/>
            </a:xfrm>
            <a:prstGeom prst="rect">
              <a:avLst/>
            </a:prstGeom>
          </p:spPr>
          <p:txBody>
            <a:bodyPr wrap="square">
              <a:noAutofit/>
            </a:bodyPr>
            <a:lstStyle/>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文档：</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1、</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标题：《首次申领北京市行政事业单位资金往来结算票据需提交哪些材料》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2、</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标题：《企业开具工商无重大违规证明》</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内容：您好，企业可通过……</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3、</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标题：《出具商事证明书》</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内容：您需要符合的受理条件……</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4、</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标题：《必须去窗口办理企业招投标的诚信证明吗》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内容：您好，企业招投标的诚信证明在信源a上申请，审核通过后即可自己打印。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5、</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标题：《企业单位所需的无重大生产安全事故证明如何申请》</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内容：可通过以下三种……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请你对文档依此进行分析，思考问题和哪个文档最匹配，输出最匹配的文档的标题。如果没有匹配的文档则输出无文档匹配。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问题：如何领取驾驶证？</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有边界条件处理</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5011885" y="1265626"/>
            <a:ext cx="6920828" cy="48643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25"/>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进阶技巧</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rPr>
                <a:t>少样本</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3797"/>
              <a:ext cx="3183" cy="5266"/>
            </a:xfrm>
            <a:prstGeom prst="rect">
              <a:avLst/>
            </a:prstGeom>
          </p:spPr>
          <p:txBody>
            <a:bodyPr wrap="square">
              <a:noAutofit/>
            </a:bodyPr>
            <a:lstStyle/>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在使用零样本提示来处理复杂的任务时，效果往往不达预期或不稳定，少样本提示是在prompt中提供少量示例以引导模型，通过上下文学习，展示更好的性能。</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引用一个Brown的例子：</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“whatpu”是坦桑尼亚的一种小型毛茸茸的动物。一个使用whatpu这个词的句子的例子是：我们在非洲旅行时看到了这些非常可爱的whatpus。</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“farduddle”是指快速跳上跳下。一个使用farduddle这个词的句子的例子是：</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输出：</a:t>
              </a:r>
              <a:endPar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当我们赢得比赛时，我们都开始庆祝跳跃。</a:t>
              </a:r>
              <a:endPar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可以看到，模型通过一个示例学会了执行任务，当然，对于更复杂的任务，也可以尝试增加示例，如3个、5个甚至10个。</a:t>
              </a:r>
              <a:endPar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在使用glm模型时，选取示例有两个关注点：代表性和特殊性。</a:t>
              </a:r>
              <a:endPar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99"/>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进阶技巧</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思维链</a:t>
              </a:r>
              <a:r>
                <a:rPr lang="en-US" altLang="zh-CN" sz="2000" dirty="0">
                  <a:solidFill>
                    <a:srgbClr val="000000"/>
                  </a:solidFill>
                  <a:latin typeface="微软雅黑" panose="020B0503020204020204" pitchFamily="34" charset="-122"/>
                  <a:ea typeface="微软雅黑" panose="020B0503020204020204" pitchFamily="34" charset="-122"/>
                </a:rPr>
                <a:t>-Zero-Shot Chain of Thought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255"/>
              <a:ext cx="3183" cy="4251"/>
            </a:xfrm>
            <a:prstGeom prst="rect">
              <a:avLst/>
            </a:prstGeom>
          </p:spPr>
          <p:txBody>
            <a:bodyPr wrap="square">
              <a:noAutofit/>
            </a:bodyPr>
            <a:lstStyle/>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这个技巧有</a:t>
              </a:r>
              <a:r>
                <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两</a:t>
              </a:r>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种用法：</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第一种用法非常简单，只需要在问题的结尾放一句“让我们一步步思考”，模型输出的答案会更加准确。因为，语言模型本质上是基于看到过的数据，用统计学上的预测结果进行下一步的输出。当它拿到的数据里有逻辑，他就会通过统计学的办法将这些逻辑找出来，并将这些逻辑呈现给你。但有时，解决某个问题是从A到B再到C，中间有很多假设，模型在操作的时候可能会跳过一些步骤（B）。</a:t>
              </a:r>
              <a:r>
                <a:rPr sz="1600" b="0" i="0" u="none" strike="noStrike" dirty="0" err="1">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而让模型一步步地思考，则有助于其按照完整的逻辑链去运算，最后得出来正确的答案</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sz="1600" b="0" i="0" u="none" strike="noStrike" dirty="0" err="1">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第二种用法不是单纯地让LLM按步骤行事，而是会在prompt中写明有哪些步骤、每一步要做什么</a:t>
              </a:r>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398511" y="1615831"/>
            <a:ext cx="3492315" cy="4475697"/>
            <a:chOff x="1260" y="2733"/>
            <a:chExt cx="2323" cy="1976"/>
          </a:xfrm>
        </p:grpSpPr>
        <p:sp>
          <p:nvSpPr>
            <p:cNvPr id="8" name="圆角矩形 7"/>
            <p:cNvSpPr/>
            <p:nvPr/>
          </p:nvSpPr>
          <p:spPr>
            <a:xfrm>
              <a:off x="1260" y="2733"/>
              <a:ext cx="2323" cy="197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447" y="2945"/>
              <a:ext cx="1949" cy="1675"/>
            </a:xfrm>
            <a:prstGeom prst="rect">
              <a:avLst/>
            </a:prstGeom>
          </p:spPr>
          <p:txBody>
            <a:bodyPr wrap="square">
              <a:noAutofit/>
            </a:bodyPr>
            <a:lstStyle/>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以下是6个知识库：</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1、宠物知识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2、影视知识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3、百科知识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4、法律知识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5、旅行知识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6、美食知识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你是一个智能助手，现在，你需要仔细阅读问题，判断以上哪个知识库最能回答这个问题。</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问题：去哪里旅行能吃到很多好吃的</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sym typeface="+mn-ea"/>
                </a:rPr>
                <a:t>零样本思维链</a:t>
              </a:r>
              <a:r>
                <a:rPr lang="en-US" altLang="zh-CN" sz="2000" dirty="0">
                  <a:solidFill>
                    <a:srgbClr val="000000"/>
                  </a:solidFill>
                  <a:latin typeface="微软雅黑" panose="020B0503020204020204" pitchFamily="34" charset="-122"/>
                  <a:ea typeface="微软雅黑" panose="020B0503020204020204" pitchFamily="34" charset="-122"/>
                  <a:sym typeface="+mn-ea"/>
                </a:rPr>
                <a:t>-</a:t>
              </a:r>
              <a:r>
                <a:rPr lang="zh-CN" altLang="en-US" sz="2000" dirty="0">
                  <a:solidFill>
                    <a:srgbClr val="000000"/>
                  </a:solidFill>
                  <a:latin typeface="微软雅黑" panose="020B0503020204020204" pitchFamily="34" charset="-122"/>
                  <a:ea typeface="微软雅黑" panose="020B0503020204020204" pitchFamily="34" charset="-122"/>
                  <a:sym typeface="+mn-ea"/>
                </a:rPr>
                <a:t>无思维链</a:t>
              </a:r>
              <a:endParaRPr lang="zh-CN" altLang="en-US" sz="2000" dirty="0">
                <a:solidFill>
                  <a:srgbClr val="000000"/>
                </a:solidFill>
                <a:latin typeface="微软雅黑" panose="020B0503020204020204" pitchFamily="34" charset="-122"/>
                <a:ea typeface="微软雅黑" panose="020B0503020204020204" pitchFamily="34" charset="-122"/>
                <a:sym typeface="+mn-ea"/>
              </a:endParaRPr>
            </a:p>
          </p:txBody>
        </p:sp>
      </p:grpSp>
      <p:pic>
        <p:nvPicPr>
          <p:cNvPr id="3" name="图片 2"/>
          <p:cNvPicPr>
            <a:picLocks noChangeAspect="1"/>
          </p:cNvPicPr>
          <p:nvPr/>
        </p:nvPicPr>
        <p:blipFill>
          <a:blip r:embed="rId1"/>
          <a:stretch>
            <a:fillRect/>
          </a:stretch>
        </p:blipFill>
        <p:spPr>
          <a:xfrm>
            <a:off x="4289372" y="1615832"/>
            <a:ext cx="7588523" cy="44756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509151" y="1389529"/>
            <a:ext cx="3459205" cy="4886407"/>
            <a:chOff x="1260" y="2623"/>
            <a:chExt cx="2121" cy="2221"/>
          </a:xfrm>
        </p:grpSpPr>
        <p:sp>
          <p:nvSpPr>
            <p:cNvPr id="8" name="圆角矩形 7"/>
            <p:cNvSpPr/>
            <p:nvPr/>
          </p:nvSpPr>
          <p:spPr>
            <a:xfrm>
              <a:off x="1260" y="2623"/>
              <a:ext cx="2121" cy="222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470" y="2787"/>
              <a:ext cx="1796" cy="1966"/>
            </a:xfrm>
            <a:prstGeom prst="rect">
              <a:avLst/>
            </a:prstGeom>
          </p:spPr>
          <p:txBody>
            <a:bodyPr wrap="square">
              <a:noAutofit/>
            </a:bodyPr>
            <a:lstStyle/>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以下是6个知识库：</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1、宠物知识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2、影视知识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3、百科知识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4、法律知识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5、旅行知识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6、美食知识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你是一个智能助手，现在，你需要仔细阅读问题，判断以上哪个知识库最能回答这个问题。</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问题：去哪里旅行能吃到很多好吃的</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请你一步一步思考后回答。</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零样本思维链</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有思维链</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4362569" y="1345608"/>
            <a:ext cx="7435182" cy="48864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261"/>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进阶技巧</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思维链</a:t>
              </a:r>
              <a:r>
                <a:rPr lang="en-US" altLang="zh-CN" sz="2000" dirty="0">
                  <a:solidFill>
                    <a:srgbClr val="000000"/>
                  </a:solidFill>
                  <a:latin typeface="微软雅黑" panose="020B0503020204020204" pitchFamily="34" charset="-122"/>
                  <a:ea typeface="微软雅黑" panose="020B0503020204020204" pitchFamily="34" charset="-122"/>
                </a:rPr>
                <a:t>-Few-Shot Chain of Thought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47" y="4953"/>
              <a:ext cx="3183" cy="2059"/>
            </a:xfrm>
            <a:prstGeom prst="rect">
              <a:avLst/>
            </a:prstGeom>
          </p:spPr>
          <p:txBody>
            <a:bodyPr wrap="square">
              <a:noAutofit/>
            </a:bodyPr>
            <a:lstStyle/>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这个方法是在prompt中编写一些示例，并且在示例中展示思考、解释推理过程，这样大模型在回答时也会学到这种思考逻辑，从而展示出推理过程。</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这种方法往往能引导大模型计算出更准确的结果。</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45124" y="1032183"/>
            <a:ext cx="5087386" cy="5471350"/>
            <a:chOff x="1260" y="2735"/>
            <a:chExt cx="3384" cy="2668"/>
          </a:xfrm>
        </p:grpSpPr>
        <p:sp>
          <p:nvSpPr>
            <p:cNvPr id="8" name="圆角矩形 7"/>
            <p:cNvSpPr/>
            <p:nvPr/>
          </p:nvSpPr>
          <p:spPr>
            <a:xfrm>
              <a:off x="1260" y="2735"/>
              <a:ext cx="3384" cy="2668"/>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470" y="2979"/>
              <a:ext cx="2965" cy="2094"/>
            </a:xfrm>
            <a:prstGeom prst="rect">
              <a:avLst/>
            </a:prstGeom>
          </p:spPr>
          <p:txBody>
            <a:bodyPr wrap="square">
              <a:noAutofit/>
            </a:bodyPr>
            <a:lstStyle/>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·示例1</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问题：我在美食餐厅吃饭的时候被狗咬了能起诉吗？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思考：这个问题最主要是在问能否起诉，所以，需要选择法律知识。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输出：最能回答问题的知识库为：法律知识。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·示例2</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问题：看美食类的旅行综艺看饿了，减肥能吃披萨吗？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思考：这个问题最主要是在问能否吃披萨，所以，需要选择美食知识。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输出：最能回答问题的知识库为：美食知识。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以下是6个知识库：</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1、宠物知识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2、影视知识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3、百科知识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4、法律知识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5、旅行知识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6、美食知识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你是一个智能助手，现在，你需要仔细阅读问题，判断以上哪个知识库最能回答这个问题。</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问题：去哪里旅行能吃到很多好吃的</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少样本思维链</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有思维链</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5708432" y="1223343"/>
            <a:ext cx="6130323" cy="5089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528436" y="1584050"/>
            <a:ext cx="3585161" cy="4723786"/>
            <a:chOff x="1379" y="2735"/>
            <a:chExt cx="2465" cy="2628"/>
          </a:xfrm>
        </p:grpSpPr>
        <p:sp>
          <p:nvSpPr>
            <p:cNvPr id="8" name="圆角矩形 7"/>
            <p:cNvSpPr/>
            <p:nvPr/>
          </p:nvSpPr>
          <p:spPr>
            <a:xfrm>
              <a:off x="1379" y="2735"/>
              <a:ext cx="2465" cy="2628"/>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582" y="2910"/>
              <a:ext cx="2059" cy="2341"/>
            </a:xfrm>
            <a:prstGeom prst="rect">
              <a:avLst/>
            </a:prstGeom>
          </p:spPr>
          <p:txBody>
            <a:bodyPr wrap="square">
              <a:noAutofit/>
            </a:bodyPr>
            <a:lstStyle/>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以下是6个知识库：</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1、宠物知识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2、影视知识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3、百科知识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4、法律知识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5、旅行知识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6、美食知识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你是一个智能助手，现在，你需要仔细阅读问题，判断以上哪个知识库最能回答这个问题。</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问题：去哪里旅行能吃到很多好吃的</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你的输出要包括“问题：”、“思考：”和“最能回答问题的一个知识库：”</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45124" y="301482"/>
            <a:ext cx="5307520" cy="551703"/>
            <a:chOff x="1669" y="2926"/>
            <a:chExt cx="3121" cy="716"/>
          </a:xfrm>
        </p:grpSpPr>
        <p:sp>
          <p:nvSpPr>
            <p:cNvPr id="12" name="圆角矩形 11"/>
            <p:cNvSpPr/>
            <p:nvPr/>
          </p:nvSpPr>
          <p:spPr>
            <a:xfrm>
              <a:off x="1669" y="2926"/>
              <a:ext cx="3121" cy="716"/>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67"/>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少样本思维链</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延伸</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4512072" y="1584050"/>
            <a:ext cx="7151492" cy="47237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299"/>
              <a:ext cx="2923" cy="518"/>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进阶技巧</a:t>
              </a:r>
              <a:r>
                <a:rPr lang="en-US" altLang="zh-CN" sz="2000" dirty="0">
                  <a:solidFill>
                    <a:srgbClr val="000000"/>
                  </a:solidFill>
                  <a:latin typeface="微软雅黑" panose="020B0503020204020204" pitchFamily="34" charset="-122"/>
                  <a:ea typeface="微软雅黑" panose="020B0503020204020204" pitchFamily="34" charset="-122"/>
                </a:rPr>
                <a:t>3-</a:t>
              </a:r>
              <a:r>
                <a:rPr sz="2000" dirty="0">
                  <a:solidFill>
                    <a:srgbClr val="000000"/>
                  </a:solidFill>
                  <a:latin typeface="微软雅黑" panose="020B0503020204020204" pitchFamily="34" charset="-122"/>
                  <a:ea typeface="微软雅黑" panose="020B0503020204020204" pitchFamily="34" charset="-122"/>
                </a:rPr>
                <a:t>自我一致性</a:t>
              </a:r>
              <a:endParaRPr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770"/>
              <a:ext cx="3183" cy="3198"/>
            </a:xfrm>
            <a:prstGeom prst="rect">
              <a:avLst/>
            </a:prstGeom>
          </p:spPr>
          <p:txBody>
            <a:bodyPr wrap="square">
              <a:noAutofit/>
            </a:bodyPr>
            <a:lstStyle/>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这个技巧是通过少样本CoT采样多个不同的推理路径，并使用生成结果选择最一致的答案。这有助于提高CoT提示在涉及算术和常识推理的任务中的性能。</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通俗来说，对于一个问题，可能有很多不同的解题方式和解答思路，但无论是哪种方式，结果应该是相同的。</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基于此，我们通过CoT的方式，在示例中放入多个不同的解答思路供模型学习，然后生成多次，得到不同思路下的多个结果，在结果中出现最一致的一个答案，则为正确答案。</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2017469"/>
            <a:ext cx="10065061" cy="971645"/>
            <a:chOff x="1669" y="2648"/>
            <a:chExt cx="3612" cy="1261"/>
          </a:xfrm>
        </p:grpSpPr>
        <p:sp>
          <p:nvSpPr>
            <p:cNvPr id="8" name="圆角矩形 7"/>
            <p:cNvSpPr/>
            <p:nvPr/>
          </p:nvSpPr>
          <p:spPr>
            <a:xfrm>
              <a:off x="1669" y="2648"/>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917" y="2896"/>
              <a:ext cx="3183" cy="940"/>
            </a:xfrm>
            <a:prstGeom prst="rect">
              <a:avLst/>
            </a:prstGeom>
          </p:spPr>
          <p:txBody>
            <a:bodyPr wrap="square">
              <a:noAutofit/>
            </a:bodyPr>
            <a:lstStyle/>
            <a:p>
              <a:pPr algn="l"/>
              <a:r>
                <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输入：</a:t>
              </a:r>
              <a:endPar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当我6岁时，我的妹妹是我的一半年龄。现在我70岁了，我的妹妹多大？</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grpSp>
        <p:nvGrpSpPr>
          <p:cNvPr id="3" name="组合 2"/>
          <p:cNvGrpSpPr/>
          <p:nvPr/>
        </p:nvGrpSpPr>
        <p:grpSpPr>
          <a:xfrm>
            <a:off x="1063434" y="3953676"/>
            <a:ext cx="10065061" cy="971645"/>
            <a:chOff x="1669" y="2648"/>
            <a:chExt cx="3612" cy="1261"/>
          </a:xfrm>
        </p:grpSpPr>
        <p:sp>
          <p:nvSpPr>
            <p:cNvPr id="4" name="圆角矩形 3"/>
            <p:cNvSpPr/>
            <p:nvPr>
              <p:custDataLst>
                <p:tags r:id="rId2"/>
              </p:custDataLst>
            </p:nvPr>
          </p:nvSpPr>
          <p:spPr>
            <a:xfrm>
              <a:off x="1669" y="2648"/>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custDataLst>
                <p:tags r:id="rId3"/>
              </p:custDataLst>
            </p:nvPr>
          </p:nvSpPr>
          <p:spPr>
            <a:xfrm>
              <a:off x="1884" y="2935"/>
              <a:ext cx="3183" cy="682"/>
            </a:xfrm>
            <a:prstGeom prst="rect">
              <a:avLst/>
            </a:prstGeom>
          </p:spPr>
          <p:txBody>
            <a:bodyPr wrap="square">
              <a:noAutofit/>
            </a:bodyPr>
            <a:lstStyle/>
            <a:p>
              <a:pPr algn="l"/>
              <a:r>
                <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输出：</a:t>
              </a:r>
              <a:endParaRPr 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35</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rot="16200000" flipV="1">
            <a:off x="2937067" y="-1581928"/>
            <a:ext cx="153578" cy="5157127"/>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160240"/>
            <a:ext cx="3805086" cy="704850"/>
          </a:xfrm>
          <a:prstGeom prst="rect">
            <a:avLst/>
          </a:prstGeom>
          <a:noFill/>
        </p:spPr>
        <p:txBody>
          <a:bodyPr wrap="square" rtlCol="0">
            <a:noAutofit/>
          </a:bodyPr>
          <a:lstStyle/>
          <a:p>
            <a:pPr>
              <a:lnSpc>
                <a:spcPct val="120000"/>
              </a:lnSpc>
            </a:pPr>
            <a:r>
              <a:rPr kumimoji="1" lang="zh-CN" altLang="en-US" sz="3200" dirty="0">
                <a:latin typeface="微软雅黑" panose="020B0503020204020204" pitchFamily="34" charset="-122"/>
                <a:ea typeface="微软雅黑" panose="020B0503020204020204" pitchFamily="34" charset="-122"/>
                <a:cs typeface="Gautami" panose="020B0502040204020203" pitchFamily="34" charset="0"/>
              </a:rPr>
              <a:t>关于大语言模型</a:t>
            </a:r>
            <a:endParaRPr kumimoji="1" lang="zh-CN" altLang="en-US" sz="3200" dirty="0">
              <a:solidFill>
                <a:schemeClr val="tx1"/>
              </a:solidFill>
              <a:latin typeface="微软雅黑" panose="020B0503020204020204" pitchFamily="34" charset="-122"/>
              <a:ea typeface="微软雅黑" panose="020B0503020204020204" pitchFamily="34" charset="-122"/>
              <a:cs typeface="Gautami" panose="020B0502040204020203" pitchFamily="34" charset="0"/>
              <a:sym typeface="微软雅黑" panose="020B0503020204020204" pitchFamily="34" charset="-122"/>
            </a:endParaRPr>
          </a:p>
        </p:txBody>
      </p:sp>
      <p:pic>
        <p:nvPicPr>
          <p:cNvPr id="32" name="图片 31" descr="zhipu.AI_5"/>
          <p:cNvPicPr>
            <a:picLocks noChangeAspect="1"/>
          </p:cNvPicPr>
          <p:nvPr/>
        </p:nvPicPr>
        <p:blipFill>
          <a:blip r:embed="rId1"/>
          <a:stretch>
            <a:fillRect/>
          </a:stretch>
        </p:blipFill>
        <p:spPr>
          <a:xfrm>
            <a:off x="10185400" y="85090"/>
            <a:ext cx="1771015" cy="756285"/>
          </a:xfrm>
          <a:prstGeom prst="rect">
            <a:avLst/>
          </a:prstGeom>
        </p:spPr>
      </p:pic>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本框 24"/>
          <p:cNvSpPr txBox="1"/>
          <p:nvPr/>
        </p:nvSpPr>
        <p:spPr>
          <a:xfrm>
            <a:off x="1012825" y="2397948"/>
            <a:ext cx="8734957" cy="2062103"/>
          </a:xfrm>
          <a:prstGeom prst="rect">
            <a:avLst/>
          </a:prstGeom>
          <a:noFill/>
        </p:spPr>
        <p:txBody>
          <a:bodyPr wrap="square" rtlCol="0">
            <a:spAutoFit/>
          </a:bodyPr>
          <a:lstStyle/>
          <a:p>
            <a:pPr algn="l"/>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LLM</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的本质是“猜概率”，通俗来讲就是计算一个句子的概率。</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假设给定两句话“画一串黄色的香蕉”和“画一串黄色的橡胶”，语言模型会认为前者更自然。</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1600" dirty="0">
              <a:solidFill>
                <a:srgbClr val="000000"/>
              </a:solidFill>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即：</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P(</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画</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一串</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黄色</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的</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香蕉</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 &gt; </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P(</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画</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一串</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黄色</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的</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橡胶</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所以我们在编写</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prompt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时应该记住，统计语言模型并不懂逻辑，只是懂概率。</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625" y="767695"/>
            <a:ext cx="10064750" cy="5535950"/>
            <a:chOff x="1669" y="2591"/>
            <a:chExt cx="3612" cy="1318"/>
          </a:xfrm>
        </p:grpSpPr>
        <p:sp>
          <p:nvSpPr>
            <p:cNvPr id="8" name="圆角矩形 7"/>
            <p:cNvSpPr/>
            <p:nvPr/>
          </p:nvSpPr>
          <p:spPr>
            <a:xfrm>
              <a:off x="1669" y="2591"/>
              <a:ext cx="3612" cy="1318"/>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896" y="2627"/>
              <a:ext cx="3183" cy="1128"/>
            </a:xfrm>
            <a:prstGeom prst="rect">
              <a:avLst/>
            </a:prstGeom>
          </p:spPr>
          <p:txBody>
            <a:bodyPr wrap="square">
              <a:noAutofit/>
            </a:bodyPr>
            <a:lstStyle/>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Q：林中有15棵树。林业工人今天将在林中种树。完成后，将有21棵树。林业工人今天种了多少棵树？</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A：我们从15棵树开始。后来我们有21棵树。差异必须是他们种树的数量。因此，他们必须种了21-15 = 6棵树。答案是6。</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Q：停车场有3辆汽车，又来了2辆汽车，停车场有多少辆汽车？</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A：停车场已经有3辆汽车。又来了2辆。现在有3 + 2 = 5辆汽车。答案是5。</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Q：Leah有32块巧克力，她的姐姐有42块。如果他们吃了35块，他们总共还剩多少块？</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A：Leah有32块巧克力，Leah的姐姐有42块。这意味着最初有32 + 42 = 74块巧克力。已经吃了35块。因此，他们总共还剩74-35 = 39块巧克力。答案是39。</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Q：Jason有20个棒棒糖。他给Denny一些棒棒糖。现在Jason只有12个棒棒糖。Jason给Denny多少棒棒糖？</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A：Jason有20个棒棒糖。因为他现在只有12个，所以他必须把剩下的给Denny。他给Denny的棒棒糖数量必须是20-12 = 8个棒棒糖。答案是8。</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Q：Shawn有五个玩具。圣诞节，他从他的父母那里得到了两个玩具。他现在有多少个玩具？</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A：他有5个玩具。他从妈妈那里得到了2个，所以在那之后他有5 + 2 = 7个玩具。然后他从爸爸那里得到了2个，所以总共他有7 + 2 = 9个玩具。答案是9。</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Q：服务器房间里有9台计算机。从周一到周四，每天都会安装5台计算机。现在服务器房间里有多少台计算机？</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A：从周一到周四有4天。每天都添加了5台计算机。这意味着总共添加了4 * 5 =20台计算机。一开始有9台计算机，所以现在有9 + 20 = 29台计算机。答案是29。</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Q：Michael有58个高尔夫球。星期二，他丢失了23个高尔夫球。星期三，他又丢失了2个。星期三结束时他还剩多少个高尔夫球？</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A：Michael最初有58个球。星期二他丢失了23个，所以在那之后他有58-23 = 35个球。星期三他又丢失了2个，所以现在他有35-2 = 33个球。答案是33。</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Q：Olivia有23美元。她用每个3美元的价格买了五个百吉饼。她还剩多少钱？</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A：她用每个3美元的价格买了5个百吉饼。这意味着她花了15美元。她还剩8美元。</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Q：当我6岁时，我的妹妹是我的一半年龄。现在我70岁了，我的妹妹多大？</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a:t>
              </a:r>
              <a:endPar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69" y="1125321"/>
            <a:ext cx="10065061" cy="842759"/>
            <a:chOff x="1669" y="2648"/>
            <a:chExt cx="3612" cy="1261"/>
          </a:xfrm>
        </p:grpSpPr>
        <p:sp>
          <p:nvSpPr>
            <p:cNvPr id="8" name="圆角矩形 7"/>
            <p:cNvSpPr/>
            <p:nvPr/>
          </p:nvSpPr>
          <p:spPr>
            <a:xfrm>
              <a:off x="1669" y="2648"/>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849" y="3031"/>
              <a:ext cx="3252" cy="578"/>
            </a:xfrm>
            <a:prstGeom prst="rect">
              <a:avLst/>
            </a:prstGeom>
          </p:spPr>
          <p:txBody>
            <a:bodyPr wrap="square">
              <a:noAutofit/>
            </a:bodyPr>
            <a:lstStyle/>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输出</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a:t>
              </a:r>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当我6岁时，我的妹妹是我的一半年龄，也就是3岁。现在我70岁了，所以她是70-3 = 67岁。答案是67。</a:t>
              </a:r>
              <a:endParaRPr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grpSp>
        <p:nvGrpSpPr>
          <p:cNvPr id="3" name="组合 2"/>
          <p:cNvGrpSpPr/>
          <p:nvPr/>
        </p:nvGrpSpPr>
        <p:grpSpPr>
          <a:xfrm>
            <a:off x="1063434" y="2149753"/>
            <a:ext cx="10065061" cy="842758"/>
            <a:chOff x="1669" y="2648"/>
            <a:chExt cx="3612" cy="1261"/>
          </a:xfrm>
        </p:grpSpPr>
        <p:sp>
          <p:nvSpPr>
            <p:cNvPr id="4" name="圆角矩形 3"/>
            <p:cNvSpPr/>
            <p:nvPr>
              <p:custDataLst>
                <p:tags r:id="rId2"/>
              </p:custDataLst>
            </p:nvPr>
          </p:nvSpPr>
          <p:spPr>
            <a:xfrm>
              <a:off x="1669" y="2648"/>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custDataLst>
                <p:tags r:id="rId3"/>
              </p:custDataLst>
            </p:nvPr>
          </p:nvSpPr>
          <p:spPr>
            <a:xfrm>
              <a:off x="1849" y="2937"/>
              <a:ext cx="3252" cy="682"/>
            </a:xfrm>
            <a:prstGeom prst="rect">
              <a:avLst/>
            </a:prstGeom>
          </p:spPr>
          <p:txBody>
            <a:bodyPr wrap="square">
              <a:noAutofit/>
            </a:bodyPr>
            <a:lstStyle/>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输出</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2</a:t>
              </a:r>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当叙述者6岁时，他的妹妹是他年龄的一半，也就是3岁。现在叙述者70岁了，他的妹妹应该是70-3 = 67岁。答案是67。</a:t>
              </a:r>
              <a:endParaRPr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9" name="组合 8"/>
          <p:cNvGrpSpPr/>
          <p:nvPr/>
        </p:nvGrpSpPr>
        <p:grpSpPr>
          <a:xfrm>
            <a:off x="1063433" y="3176290"/>
            <a:ext cx="10065061" cy="842759"/>
            <a:chOff x="1669" y="2648"/>
            <a:chExt cx="3612" cy="1261"/>
          </a:xfrm>
        </p:grpSpPr>
        <p:sp>
          <p:nvSpPr>
            <p:cNvPr id="10" name="圆角矩形 9"/>
            <p:cNvSpPr/>
            <p:nvPr>
              <p:custDataLst>
                <p:tags r:id="rId4"/>
              </p:custDataLst>
            </p:nvPr>
          </p:nvSpPr>
          <p:spPr>
            <a:xfrm>
              <a:off x="1669" y="2648"/>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custDataLst>
                <p:tags r:id="rId5"/>
              </p:custDataLst>
            </p:nvPr>
          </p:nvSpPr>
          <p:spPr>
            <a:xfrm>
              <a:off x="1849" y="3049"/>
              <a:ext cx="3252" cy="682"/>
            </a:xfrm>
            <a:prstGeom prst="rect">
              <a:avLst/>
            </a:prstGeom>
          </p:spPr>
          <p:txBody>
            <a:bodyPr wrap="square">
              <a:noAutofit/>
            </a:bodyPr>
            <a:lstStyle/>
            <a:p>
              <a:pPr algn="l"/>
              <a:r>
                <a:rPr 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输出</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当我6岁时，我的妹妹是我的一半年龄，也就是3岁。现在我70岁了，所以她是70/2 = 35岁。答案是35。</a:t>
              </a:r>
              <a:endParaRPr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7"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6"/>
            </p:custDataLst>
          </p:nvPr>
        </p:nvSpPr>
        <p:spPr>
          <a:xfrm flipH="1">
            <a:off x="5698545" y="4138729"/>
            <a:ext cx="720421" cy="661949"/>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2" name="组合 11"/>
          <p:cNvGrpSpPr/>
          <p:nvPr/>
        </p:nvGrpSpPr>
        <p:grpSpPr>
          <a:xfrm>
            <a:off x="1063432" y="4890252"/>
            <a:ext cx="10065061" cy="1219513"/>
            <a:chOff x="1669" y="2421"/>
            <a:chExt cx="3612" cy="1488"/>
          </a:xfrm>
        </p:grpSpPr>
        <p:sp>
          <p:nvSpPr>
            <p:cNvPr id="13" name="圆角矩形 12"/>
            <p:cNvSpPr/>
            <p:nvPr>
              <p:custDataLst>
                <p:tags r:id="rId7"/>
              </p:custDataLst>
            </p:nvPr>
          </p:nvSpPr>
          <p:spPr>
            <a:xfrm>
              <a:off x="1669" y="2421"/>
              <a:ext cx="3612" cy="1488"/>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p:custDataLst>
                <p:tags r:id="rId8"/>
              </p:custDataLst>
            </p:nvPr>
          </p:nvSpPr>
          <p:spPr>
            <a:xfrm>
              <a:off x="1787" y="2550"/>
              <a:ext cx="3377" cy="1121"/>
            </a:xfrm>
            <a:prstGeom prst="rect">
              <a:avLst/>
            </a:prstGeom>
          </p:spPr>
          <p:txBody>
            <a:bodyPr wrap="square">
              <a:noAutofit/>
            </a:bodyPr>
            <a:lstStyle/>
            <a:p>
              <a:r>
                <a:rPr lang="zh-CN" altLang="en-US" sz="1600" dirty="0">
                  <a:latin typeface="微软雅黑" panose="020B0503020204020204" pitchFamily="34" charset="-122"/>
                  <a:ea typeface="微软雅黑" panose="020B0503020204020204" pitchFamily="34" charset="-122"/>
                </a:rPr>
                <a:t>在实际的应用中，这个技巧适合用在一些判断、提取类任务上。</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在</a:t>
              </a:r>
              <a:r>
                <a:rPr lang="en-GB" altLang="zh-CN" sz="1600" dirty="0">
                  <a:latin typeface="微软雅黑" panose="020B0503020204020204" pitchFamily="34" charset="-122"/>
                  <a:ea typeface="微软雅黑" panose="020B0503020204020204" pitchFamily="34" charset="-122"/>
                </a:rPr>
                <a:t>GLM</a:t>
              </a:r>
              <a:r>
                <a:rPr lang="zh-CN" altLang="en-US" sz="1600" dirty="0">
                  <a:latin typeface="微软雅黑" panose="020B0503020204020204" pitchFamily="34" charset="-122"/>
                  <a:ea typeface="微软雅黑" panose="020B0503020204020204" pitchFamily="34" charset="-122"/>
                </a:rPr>
                <a:t>模型上，我们可以通过留占位符的形式，分别输入不同思维链，甚至是分别输入不同的</a:t>
              </a:r>
              <a:r>
                <a:rPr lang="en-GB" altLang="zh-CN" sz="1600" dirty="0">
                  <a:latin typeface="微软雅黑" panose="020B0503020204020204" pitchFamily="34" charset="-122"/>
                  <a:ea typeface="微软雅黑" panose="020B0503020204020204" pitchFamily="34" charset="-122"/>
                </a:rPr>
                <a:t>prompt</a:t>
              </a:r>
              <a:r>
                <a:rPr lang="zh-CN" altLang="en-US" sz="1600" dirty="0">
                  <a:latin typeface="微软雅黑" panose="020B0503020204020204" pitchFamily="34" charset="-122"/>
                  <a:ea typeface="微软雅黑" panose="020B0503020204020204" pitchFamily="34" charset="-122"/>
                </a:rPr>
                <a:t>组成，以此达到更好的随机性。</a:t>
              </a: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625" y="1047750"/>
            <a:ext cx="10064750" cy="5145647"/>
            <a:chOff x="1669" y="2711"/>
            <a:chExt cx="3612" cy="1075"/>
          </a:xfrm>
        </p:grpSpPr>
        <p:sp>
          <p:nvSpPr>
            <p:cNvPr id="8" name="圆角矩形 7"/>
            <p:cNvSpPr/>
            <p:nvPr/>
          </p:nvSpPr>
          <p:spPr>
            <a:xfrm>
              <a:off x="1669" y="2711"/>
              <a:ext cx="3612" cy="1073"/>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853" y="2787"/>
              <a:ext cx="3392" cy="999"/>
            </a:xfrm>
            <a:prstGeom prst="rect">
              <a:avLst/>
            </a:prstGeom>
          </p:spPr>
          <p:txBody>
            <a:bodyPr wrap="square">
              <a:noAutofit/>
            </a:bodyPr>
            <a:lstStyle/>
            <a:p>
              <a:r>
                <a:rPr lang="zh-CN" altLang="en-US" sz="1800" dirty="0">
                  <a:latin typeface="微软雅黑" panose="020B0503020204020204" pitchFamily="34" charset="-122"/>
                  <a:ea typeface="微软雅黑" panose="020B0503020204020204" pitchFamily="34" charset="-122"/>
                </a:rPr>
                <a:t>评估测试：</a:t>
              </a:r>
              <a:endParaRPr lang="en-US" altLang="zh-CN" sz="1800"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验证一个提示词的效果，通常会有几个方面。</a:t>
              </a:r>
              <a:endParaRPr lang="en-US" altLang="zh-CN"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提前准备的测试集</a:t>
              </a:r>
              <a:endParaRPr lang="en-US" altLang="zh-CN"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对于一些单回合任务，通常需要提前准备具有较高代表性的测试集，用以测试</a:t>
              </a:r>
              <a:r>
                <a:rPr lang="en-GB" altLang="zh-CN" sz="1800" dirty="0">
                  <a:latin typeface="微软雅黑" panose="020B0503020204020204" pitchFamily="34" charset="-122"/>
                  <a:ea typeface="微软雅黑" panose="020B0503020204020204" pitchFamily="34" charset="-122"/>
                </a:rPr>
                <a:t>prompt</a:t>
              </a:r>
              <a:r>
                <a:rPr lang="zh-CN" altLang="en-US" sz="1800" dirty="0">
                  <a:latin typeface="微软雅黑" panose="020B0503020204020204" pitchFamily="34" charset="-122"/>
                  <a:ea typeface="微软雅黑" panose="020B0503020204020204" pitchFamily="34" charset="-122"/>
                </a:rPr>
                <a:t>的效果。</a:t>
              </a:r>
              <a:endParaRPr lang="en-US" altLang="zh-CN"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综合维度测试</a:t>
              </a:r>
              <a:endParaRPr lang="zh-CN" altLang="en-US" sz="1800" dirty="0">
                <a:latin typeface="微软雅黑" panose="020B0503020204020204" pitchFamily="34" charset="-122"/>
                <a:ea typeface="微软雅黑" panose="020B0503020204020204" pitchFamily="34" charset="-122"/>
              </a:endParaRPr>
            </a:p>
            <a:p>
              <a:pPr marL="457200" lvl="1"/>
              <a:r>
                <a:rPr lang="zh-CN" altLang="en-US" sz="1800" dirty="0">
                  <a:latin typeface="微软雅黑" panose="020B0503020204020204" pitchFamily="34" charset="-122"/>
                  <a:ea typeface="微软雅黑" panose="020B0503020204020204" pitchFamily="34" charset="-122"/>
                </a:rPr>
                <a:t>稳定性</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测试多次效果</a:t>
              </a:r>
              <a:endParaRPr lang="zh-CN" altLang="en-US" sz="1800" dirty="0">
                <a:latin typeface="微软雅黑" panose="020B0503020204020204" pitchFamily="34" charset="-122"/>
                <a:ea typeface="微软雅黑" panose="020B0503020204020204" pitchFamily="34" charset="-122"/>
              </a:endParaRPr>
            </a:p>
            <a:p>
              <a:pPr marL="457200" lvl="1"/>
              <a:r>
                <a:rPr lang="zh-CN" altLang="en-US" sz="1800" dirty="0">
                  <a:latin typeface="微软雅黑" panose="020B0503020204020204" pitchFamily="34" charset="-122"/>
                  <a:ea typeface="微软雅黑" panose="020B0503020204020204" pitchFamily="34" charset="-122"/>
                </a:rPr>
                <a:t>指令遵循能力</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对单个能力针对性的询问</a:t>
              </a:r>
              <a:endParaRPr lang="zh-CN" altLang="en-US" sz="1800" dirty="0">
                <a:latin typeface="微软雅黑" panose="020B0503020204020204" pitchFamily="34" charset="-122"/>
                <a:ea typeface="微软雅黑" panose="020B0503020204020204" pitchFamily="34" charset="-122"/>
              </a:endParaRPr>
            </a:p>
            <a:p>
              <a:pPr marL="457200" lvl="1"/>
              <a:r>
                <a:rPr lang="zh-CN" altLang="en-US" sz="1800" dirty="0">
                  <a:latin typeface="微软雅黑" panose="020B0503020204020204" pitchFamily="34" charset="-122"/>
                  <a:ea typeface="微软雅黑" panose="020B0503020204020204" pitchFamily="34" charset="-122"/>
                </a:rPr>
                <a:t>模糊问题处理</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边界模糊、高相似度、隐形意图等情况的验证</a:t>
              </a:r>
              <a:endParaRPr lang="zh-CN" altLang="en-US" sz="1800" dirty="0">
                <a:latin typeface="微软雅黑" panose="020B0503020204020204" pitchFamily="34" charset="-122"/>
                <a:ea typeface="微软雅黑" panose="020B0503020204020204" pitchFamily="34" charset="-122"/>
              </a:endParaRPr>
            </a:p>
            <a:p>
              <a:pPr marL="457200" lvl="1"/>
              <a:r>
                <a:rPr lang="zh-CN" altLang="en-US" sz="1800" dirty="0">
                  <a:latin typeface="微软雅黑" panose="020B0503020204020204" pitchFamily="34" charset="-122"/>
                  <a:ea typeface="微软雅黑" panose="020B0503020204020204" pitchFamily="34" charset="-122"/>
                </a:rPr>
                <a:t>注入问题</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结束话题、角色变换等</a:t>
              </a:r>
              <a:endParaRPr lang="en-US" altLang="zh-CN" sz="1800" dirty="0">
                <a:latin typeface="微软雅黑" panose="020B0503020204020204" pitchFamily="34" charset="-122"/>
                <a:ea typeface="微软雅黑" panose="020B0503020204020204" pitchFamily="34" charset="-122"/>
              </a:endParaRPr>
            </a:p>
            <a:p>
              <a:pPr marL="457200" lvl="1"/>
              <a:endParaRPr lang="zh-CN" altLang="en-US" sz="1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真实场景测试</a:t>
              </a:r>
              <a:endParaRPr lang="zh-CN" altLang="en-US" sz="1800" dirty="0">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rot="16200000" flipV="1">
            <a:off x="2066925" y="-1099185"/>
            <a:ext cx="97155" cy="3340735"/>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42595" y="93980"/>
            <a:ext cx="2632710"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a:p>
            <a:pPr algn="l">
              <a:lnSpc>
                <a:spcPct val="120000"/>
              </a:lnSpc>
            </a:pPr>
            <a:endParaRPr kumimoji="1" lang="zh-CN" altLang="en-US" sz="2300" dirty="0">
              <a:solidFill>
                <a:schemeClr val="tx1"/>
              </a:solidFill>
              <a:latin typeface="微软雅黑" panose="020B0503020204020204" pitchFamily="34" charset="-122"/>
              <a:ea typeface="微软雅黑" panose="020B0503020204020204" pitchFamily="34" charset="-122"/>
              <a:cs typeface="Gautami" panose="020B0502040204020203" pitchFamily="34" charset="0"/>
              <a:sym typeface="微软雅黑" panose="020B0503020204020204" pitchFamily="34" charset="-122"/>
            </a:endParaRPr>
          </a:p>
        </p:txBody>
      </p:sp>
      <p:pic>
        <p:nvPicPr>
          <p:cNvPr id="32" name="图片 31" descr="zhipu.AI_5"/>
          <p:cNvPicPr>
            <a:picLocks noChangeAspect="1"/>
          </p:cNvPicPr>
          <p:nvPr/>
        </p:nvPicPr>
        <p:blipFill>
          <a:blip r:embed="rId1"/>
          <a:stretch>
            <a:fillRect/>
          </a:stretch>
        </p:blipFill>
        <p:spPr>
          <a:xfrm>
            <a:off x="10190480" y="85090"/>
            <a:ext cx="1765935" cy="756285"/>
          </a:xfrm>
          <a:prstGeom prst="rect">
            <a:avLst/>
          </a:prstGeom>
        </p:spPr>
      </p:pic>
      <p:sp>
        <p:nvSpPr>
          <p:cNvPr id="21" name="矩形 20"/>
          <p:cNvSpPr/>
          <p:nvPr/>
        </p:nvSpPr>
        <p:spPr>
          <a:xfrm>
            <a:off x="132715" y="6424930"/>
            <a:ext cx="176530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椭圆 16"/>
          <p:cNvSpPr/>
          <p:nvPr/>
        </p:nvSpPr>
        <p:spPr>
          <a:xfrm>
            <a:off x="668997" y="1853334"/>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p:cNvSpPr txBox="1"/>
          <p:nvPr/>
        </p:nvSpPr>
        <p:spPr>
          <a:xfrm>
            <a:off x="1623307" y="1853334"/>
            <a:ext cx="2225251" cy="400110"/>
          </a:xfrm>
          <a:prstGeom prst="rect">
            <a:avLst/>
          </a:prstGeom>
          <a:noFill/>
        </p:spPr>
        <p:txBody>
          <a:bodyPr wrap="square" rtlCol="0">
            <a:spAutoFit/>
          </a:bodyPr>
          <a:lstStyle/>
          <a:p>
            <a:pPr algn="l"/>
            <a:r>
              <a:rPr kumimoji="1" lang="zh-CN" altLang="en-US" sz="2000" dirty="0">
                <a:solidFill>
                  <a:srgbClr val="0425AA"/>
                </a:solidFill>
                <a:latin typeface="微软雅黑" panose="020B0503020204020204" pitchFamily="34" charset="-122"/>
                <a:ea typeface="微软雅黑" panose="020B0503020204020204" pitchFamily="34" charset="-122"/>
              </a:rPr>
              <a:t>构建流程</a:t>
            </a:r>
            <a:endParaRPr kumimoji="1" lang="zh-CN" altLang="en-US" sz="2000" dirty="0">
              <a:solidFill>
                <a:srgbClr val="0425AA"/>
              </a:solidFill>
              <a:latin typeface="微软雅黑" panose="020B0503020204020204" pitchFamily="34" charset="-122"/>
              <a:ea typeface="微软雅黑" panose="020B0503020204020204" pitchFamily="34" charset="-122"/>
            </a:endParaRPr>
          </a:p>
        </p:txBody>
      </p:sp>
      <p:sp>
        <p:nvSpPr>
          <p:cNvPr id="19" name="矩形 18"/>
          <p:cNvSpPr/>
          <p:nvPr/>
        </p:nvSpPr>
        <p:spPr>
          <a:xfrm>
            <a:off x="1636747" y="2241677"/>
            <a:ext cx="2419255" cy="787460"/>
          </a:xfrm>
          <a:prstGeom prst="rect">
            <a:avLst/>
          </a:prstGeom>
        </p:spPr>
        <p:txBody>
          <a:bodyPr wrap="square">
            <a:spAutoFit/>
          </a:bodyPr>
          <a:lstStyle/>
          <a:p>
            <a:pP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提示词从构建到完成的参考步骤。</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椭圆 3"/>
          <p:cNvSpPr/>
          <p:nvPr/>
        </p:nvSpPr>
        <p:spPr>
          <a:xfrm rot="5001608">
            <a:off x="4513119" y="2429675"/>
            <a:ext cx="2135094" cy="192099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 name="connsiteX0-61" fmla="*/ 365 w 1875841"/>
              <a:gd name="connsiteY0-62" fmla="*/ 817019 h 1642124"/>
              <a:gd name="connsiteX1-63" fmla="*/ 830812 w 1875841"/>
              <a:gd name="connsiteY1-64" fmla="*/ 8324 h 1642124"/>
              <a:gd name="connsiteX2-65" fmla="*/ 1875841 w 1875841"/>
              <a:gd name="connsiteY2-66" fmla="*/ 873739 h 1642124"/>
              <a:gd name="connsiteX3-67" fmla="*/ 830812 w 1875841"/>
              <a:gd name="connsiteY3-68" fmla="*/ 1641182 h 1642124"/>
              <a:gd name="connsiteX4-69" fmla="*/ 365 w 1875841"/>
              <a:gd name="connsiteY4-70" fmla="*/ 817019 h 1642124"/>
              <a:gd name="connsiteX0-71" fmla="*/ 117 w 1875593"/>
              <a:gd name="connsiteY0-72" fmla="*/ 808981 h 1634086"/>
              <a:gd name="connsiteX1-73" fmla="*/ 830564 w 1875593"/>
              <a:gd name="connsiteY1-74" fmla="*/ 286 h 1634086"/>
              <a:gd name="connsiteX2-75" fmla="*/ 1875593 w 1875593"/>
              <a:gd name="connsiteY2-76" fmla="*/ 865701 h 1634086"/>
              <a:gd name="connsiteX3-77" fmla="*/ 830564 w 1875593"/>
              <a:gd name="connsiteY3-78" fmla="*/ 1633144 h 1634086"/>
              <a:gd name="connsiteX4-79" fmla="*/ 117 w 1875593"/>
              <a:gd name="connsiteY4-80" fmla="*/ 808981 h 1634086"/>
              <a:gd name="connsiteX0-81" fmla="*/ 15 w 1875500"/>
              <a:gd name="connsiteY0-82" fmla="*/ 360199 h 1184476"/>
              <a:gd name="connsiteX1-83" fmla="*/ 811759 w 1875500"/>
              <a:gd name="connsiteY1-84" fmla="*/ 373 h 1184476"/>
              <a:gd name="connsiteX2-85" fmla="*/ 1875491 w 1875500"/>
              <a:gd name="connsiteY2-86" fmla="*/ 416919 h 1184476"/>
              <a:gd name="connsiteX3-87" fmla="*/ 830462 w 1875500"/>
              <a:gd name="connsiteY3-88" fmla="*/ 1184362 h 1184476"/>
              <a:gd name="connsiteX4-89" fmla="*/ 15 w 1875500"/>
              <a:gd name="connsiteY4-90" fmla="*/ 360199 h 1184476"/>
              <a:gd name="connsiteX0-91" fmla="*/ 18 w 1875503"/>
              <a:gd name="connsiteY0-92" fmla="*/ 614795 h 1439072"/>
              <a:gd name="connsiteX1-93" fmla="*/ 811762 w 1875503"/>
              <a:gd name="connsiteY1-94" fmla="*/ 254969 h 1439072"/>
              <a:gd name="connsiteX2-95" fmla="*/ 1875494 w 1875503"/>
              <a:gd name="connsiteY2-96" fmla="*/ 671515 h 1439072"/>
              <a:gd name="connsiteX3-97" fmla="*/ 830465 w 1875503"/>
              <a:gd name="connsiteY3-98" fmla="*/ 1438958 h 1439072"/>
              <a:gd name="connsiteX4-99" fmla="*/ 18 w 1875503"/>
              <a:gd name="connsiteY4-100" fmla="*/ 614795 h 1439072"/>
              <a:gd name="connsiteX0-101" fmla="*/ 52 w 1875566"/>
              <a:gd name="connsiteY0-102" fmla="*/ 621175 h 1670105"/>
              <a:gd name="connsiteX1-103" fmla="*/ 811796 w 1875566"/>
              <a:gd name="connsiteY1-104" fmla="*/ 261349 h 1670105"/>
              <a:gd name="connsiteX2-105" fmla="*/ 1875528 w 1875566"/>
              <a:gd name="connsiteY2-106" fmla="*/ 677895 h 1670105"/>
              <a:gd name="connsiteX3-107" fmla="*/ 777181 w 1875566"/>
              <a:gd name="connsiteY3-108" fmla="*/ 1670019 h 1670105"/>
              <a:gd name="connsiteX4-109" fmla="*/ 52 w 1875566"/>
              <a:gd name="connsiteY4-110" fmla="*/ 621175 h 1670105"/>
              <a:gd name="connsiteX0-111" fmla="*/ 365 w 1875879"/>
              <a:gd name="connsiteY0-112" fmla="*/ 621175 h 1687773"/>
              <a:gd name="connsiteX1-113" fmla="*/ 812109 w 1875879"/>
              <a:gd name="connsiteY1-114" fmla="*/ 261349 h 1687773"/>
              <a:gd name="connsiteX2-115" fmla="*/ 1875841 w 1875879"/>
              <a:gd name="connsiteY2-116" fmla="*/ 677895 h 1687773"/>
              <a:gd name="connsiteX3-117" fmla="*/ 777494 w 1875879"/>
              <a:gd name="connsiteY3-118" fmla="*/ 1670019 h 1687773"/>
              <a:gd name="connsiteX4-119" fmla="*/ 365 w 1875879"/>
              <a:gd name="connsiteY4-120" fmla="*/ 621175 h 1687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75879" h="1687773">
                <a:moveTo>
                  <a:pt x="365" y="621175"/>
                </a:moveTo>
                <a:cubicBezTo>
                  <a:pt x="6134" y="386397"/>
                  <a:pt x="389711" y="-405472"/>
                  <a:pt x="812109" y="261349"/>
                </a:cubicBezTo>
                <a:cubicBezTo>
                  <a:pt x="1234507" y="928170"/>
                  <a:pt x="1881610" y="443117"/>
                  <a:pt x="1875841" y="677895"/>
                </a:cubicBezTo>
                <a:cubicBezTo>
                  <a:pt x="1870072" y="912673"/>
                  <a:pt x="1506304" y="1825712"/>
                  <a:pt x="777494" y="1670019"/>
                </a:cubicBezTo>
                <a:cubicBezTo>
                  <a:pt x="48684" y="1514326"/>
                  <a:pt x="-5404" y="855953"/>
                  <a:pt x="365" y="621175"/>
                </a:cubicBezTo>
                <a:close/>
              </a:path>
            </a:pathLst>
          </a:custGeom>
          <a:solidFill>
            <a:srgbClr val="646FD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椭圆 3"/>
          <p:cNvSpPr/>
          <p:nvPr/>
        </p:nvSpPr>
        <p:spPr>
          <a:xfrm>
            <a:off x="5122717" y="2528062"/>
            <a:ext cx="1950331" cy="196442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3437" h="1640723">
                <a:moveTo>
                  <a:pt x="579" y="823400"/>
                </a:moveTo>
                <a:cubicBezTo>
                  <a:pt x="16908" y="-101029"/>
                  <a:pt x="316265" y="-1193"/>
                  <a:pt x="588408" y="6971"/>
                </a:cubicBezTo>
                <a:cubicBezTo>
                  <a:pt x="860551" y="15135"/>
                  <a:pt x="1633437" y="143899"/>
                  <a:pt x="1633437" y="872386"/>
                </a:cubicBezTo>
                <a:cubicBezTo>
                  <a:pt x="1633437" y="1600873"/>
                  <a:pt x="860551" y="1647993"/>
                  <a:pt x="588408" y="1639829"/>
                </a:cubicBezTo>
                <a:cubicBezTo>
                  <a:pt x="316265" y="1631665"/>
                  <a:pt x="-15750" y="1747829"/>
                  <a:pt x="579" y="823400"/>
                </a:cubicBezTo>
                <a:close/>
              </a:path>
            </a:pathLst>
          </a:custGeom>
          <a:gradFill>
            <a:gsLst>
              <a:gs pos="0">
                <a:srgbClr val="3041C0"/>
              </a:gs>
              <a:gs pos="100000">
                <a:srgbClr val="A3C3F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p:cNvSpPr/>
          <p:nvPr/>
        </p:nvSpPr>
        <p:spPr>
          <a:xfrm>
            <a:off x="4948834" y="2608214"/>
            <a:ext cx="1853602" cy="1853602"/>
          </a:xfrm>
          <a:prstGeom prst="ellipse">
            <a:avLst/>
          </a:prstGeom>
          <a:solidFill>
            <a:srgbClr val="657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976602" y="3183359"/>
            <a:ext cx="1816864" cy="584775"/>
          </a:xfrm>
          <a:prstGeom prst="rect">
            <a:avLst/>
          </a:prstGeom>
        </p:spPr>
        <p:txBody>
          <a:bodyPr wrap="square">
            <a:spAutoFit/>
          </a:bodyPr>
          <a:lstStyle/>
          <a:p>
            <a:r>
              <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优化思路</a:t>
            </a:r>
            <a:endPar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4240695" y="1506593"/>
            <a:ext cx="3553283" cy="3277442"/>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a:off x="3903331" y="2071731"/>
            <a:ext cx="3649846" cy="3325803"/>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673097" y="2815646"/>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34"/>
          <p:cNvSpPr>
            <a:spLocks noChangeAspect="1" noChangeArrowheads="1"/>
          </p:cNvSpPr>
          <p:nvPr/>
        </p:nvSpPr>
        <p:spPr bwMode="auto">
          <a:xfrm>
            <a:off x="10775526" y="2903836"/>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nvSpPr>
        <p:spPr>
          <a:xfrm>
            <a:off x="8239642" y="3097904"/>
            <a:ext cx="2207478" cy="400110"/>
          </a:xfrm>
          <a:prstGeom prst="rect">
            <a:avLst/>
          </a:prstGeom>
          <a:noFill/>
        </p:spPr>
        <p:txBody>
          <a:bodyPr wrap="square" rtlCol="0">
            <a:spAutoFit/>
          </a:bodyPr>
          <a:lstStyle/>
          <a:p>
            <a:r>
              <a:rPr kumimoji="1" lang="zh-CN" altLang="en-US" sz="2000" dirty="0">
                <a:solidFill>
                  <a:srgbClr val="0425AA"/>
                </a:solidFill>
                <a:latin typeface="微软雅黑" panose="020B0503020204020204" pitchFamily="34" charset="-122"/>
                <a:ea typeface="微软雅黑" panose="020B0503020204020204" pitchFamily="34" charset="-122"/>
              </a:rPr>
              <a:t>优化方式</a:t>
            </a:r>
            <a:endParaRPr kumimoji="1" lang="zh-CN" altLang="en-US" sz="2000" dirty="0">
              <a:solidFill>
                <a:srgbClr val="0425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8239640" y="3456605"/>
            <a:ext cx="2412339" cy="787460"/>
          </a:xfrm>
          <a:prstGeom prst="rect">
            <a:avLst/>
          </a:prstGeom>
        </p:spPr>
        <p:txBody>
          <a:bodyPr wrap="square">
            <a:spAutoFit/>
          </a:bodyPr>
          <a:lstStyle/>
          <a:p>
            <a:pP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优化模型表现最常用的方式</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椭圆 33"/>
          <p:cNvSpPr>
            <a:spLocks noChangeAspect="1"/>
          </p:cNvSpPr>
          <p:nvPr/>
        </p:nvSpPr>
        <p:spPr>
          <a:xfrm>
            <a:off x="4900834" y="5196557"/>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椭圆 36"/>
          <p:cNvSpPr>
            <a:spLocks noChangeAspect="1"/>
          </p:cNvSpPr>
          <p:nvPr/>
        </p:nvSpPr>
        <p:spPr>
          <a:xfrm>
            <a:off x="7737870" y="3049314"/>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34"/>
          <p:cNvSpPr>
            <a:spLocks noChangeAspect="1" noChangeArrowheads="1"/>
          </p:cNvSpPr>
          <p:nvPr/>
        </p:nvSpPr>
        <p:spPr bwMode="auto">
          <a:xfrm>
            <a:off x="771426" y="1966749"/>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椭圆 1"/>
          <p:cNvSpPr/>
          <p:nvPr/>
        </p:nvSpPr>
        <p:spPr>
          <a:xfrm>
            <a:off x="1502797" y="5060170"/>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Freeform 34"/>
          <p:cNvSpPr>
            <a:spLocks noChangeAspect="1" noChangeArrowheads="1"/>
          </p:cNvSpPr>
          <p:nvPr/>
        </p:nvSpPr>
        <p:spPr bwMode="auto">
          <a:xfrm>
            <a:off x="1605226" y="5148360"/>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2487299" y="5114371"/>
            <a:ext cx="2207478" cy="400110"/>
          </a:xfrm>
          <a:prstGeom prst="rect">
            <a:avLst/>
          </a:prstGeom>
          <a:noFill/>
        </p:spPr>
        <p:txBody>
          <a:bodyPr wrap="square" rtlCol="0">
            <a:spAutoFit/>
          </a:bodyPr>
          <a:lstStyle/>
          <a:p>
            <a:r>
              <a:rPr kumimoji="1" lang="zh-CN" altLang="en-US" sz="2000" dirty="0">
                <a:solidFill>
                  <a:srgbClr val="0425AA"/>
                </a:solidFill>
                <a:latin typeface="微软雅黑" panose="020B0503020204020204" pitchFamily="34" charset="-122"/>
                <a:ea typeface="微软雅黑" panose="020B0503020204020204" pitchFamily="34" charset="-122"/>
              </a:rPr>
              <a:t>三个方向</a:t>
            </a:r>
            <a:endParaRPr kumimoji="1" lang="zh-CN" altLang="en-US" sz="2000" dirty="0">
              <a:solidFill>
                <a:srgbClr val="0425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p:cNvSpPr/>
          <p:nvPr/>
        </p:nvSpPr>
        <p:spPr>
          <a:xfrm>
            <a:off x="2487297" y="5473072"/>
            <a:ext cx="2412339" cy="787460"/>
          </a:xfrm>
          <a:prstGeom prst="rect">
            <a:avLst/>
          </a:prstGeom>
        </p:spPr>
        <p:txBody>
          <a:bodyPr wrap="square">
            <a:spAutoFit/>
          </a:bodyPr>
          <a:lstStyle/>
          <a:p>
            <a:pP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优化提示词思路的三个方向。</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nvSpPr>
        <p:spPr>
          <a:xfrm>
            <a:off x="4104803" y="2837378"/>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角矩形 41"/>
          <p:cNvSpPr/>
          <p:nvPr/>
        </p:nvSpPr>
        <p:spPr>
          <a:xfrm>
            <a:off x="576219" y="3212737"/>
            <a:ext cx="10358911" cy="738694"/>
          </a:xfrm>
          <a:prstGeom prst="roundRect">
            <a:avLst>
              <a:gd name="adj" fmla="val 50000"/>
            </a:avLst>
          </a:prstGeom>
          <a:gradFill flip="none" rotWithShape="1">
            <a:gsLst>
              <a:gs pos="11000">
                <a:schemeClr val="accent1">
                  <a:lumMod val="5000"/>
                  <a:lumOff val="95000"/>
                  <a:alpha val="0"/>
                </a:schemeClr>
              </a:gs>
              <a:gs pos="83000">
                <a:schemeClr val="accent1">
                  <a:lumMod val="45000"/>
                  <a:lumOff val="55000"/>
                </a:schemeClr>
              </a:gs>
              <a:gs pos="92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1268330" y="3290011"/>
            <a:ext cx="290058" cy="411060"/>
            <a:chOff x="2332686" y="4438919"/>
            <a:chExt cx="537693" cy="762000"/>
          </a:xfrm>
        </p:grpSpPr>
        <p:pic>
          <p:nvPicPr>
            <p:cNvPr id="5" name="图片 4"/>
            <p:cNvPicPr>
              <a:picLocks noChangeAspect="1"/>
            </p:cNvPicPr>
            <p:nvPr/>
          </p:nvPicPr>
          <p:blipFill>
            <a:blip r:embed="rId1"/>
            <a:stretch>
              <a:fillRect/>
            </a:stretch>
          </p:blipFill>
          <p:spPr>
            <a:xfrm>
              <a:off x="2332686" y="4438919"/>
              <a:ext cx="533400" cy="762000"/>
            </a:xfrm>
            <a:prstGeom prst="rect">
              <a:avLst/>
            </a:prstGeom>
          </p:spPr>
        </p:pic>
        <p:pic>
          <p:nvPicPr>
            <p:cNvPr id="7" name="图片 6"/>
            <p:cNvPicPr>
              <a:picLocks noChangeAspect="1"/>
            </p:cNvPicPr>
            <p:nvPr/>
          </p:nvPicPr>
          <p:blipFill>
            <a:blip r:embed="rId2"/>
            <a:stretch>
              <a:fillRect/>
            </a:stretch>
          </p:blipFill>
          <p:spPr>
            <a:xfrm>
              <a:off x="2514779" y="4438919"/>
              <a:ext cx="355600" cy="762000"/>
            </a:xfrm>
            <a:prstGeom prst="rect">
              <a:avLst/>
            </a:prstGeom>
          </p:spPr>
        </p:pic>
      </p:grpSp>
      <p:pic>
        <p:nvPicPr>
          <p:cNvPr id="9" name="图片 8"/>
          <p:cNvPicPr>
            <a:picLocks noChangeAspect="1"/>
          </p:cNvPicPr>
          <p:nvPr/>
        </p:nvPicPr>
        <p:blipFill>
          <a:blip r:embed="rId3"/>
          <a:stretch>
            <a:fillRect/>
          </a:stretch>
        </p:blipFill>
        <p:spPr>
          <a:xfrm>
            <a:off x="1413359" y="3505200"/>
            <a:ext cx="8760951" cy="322330"/>
          </a:xfrm>
          <a:prstGeom prst="rect">
            <a:avLst/>
          </a:prstGeom>
        </p:spPr>
      </p:pic>
      <p:grpSp>
        <p:nvGrpSpPr>
          <p:cNvPr id="31" name="组合 30"/>
          <p:cNvGrpSpPr/>
          <p:nvPr/>
        </p:nvGrpSpPr>
        <p:grpSpPr>
          <a:xfrm>
            <a:off x="2833467" y="2955693"/>
            <a:ext cx="849297" cy="716521"/>
            <a:chOff x="2463191" y="2965485"/>
            <a:chExt cx="849297" cy="716521"/>
          </a:xfrm>
        </p:grpSpPr>
        <p:pic>
          <p:nvPicPr>
            <p:cNvPr id="11" name="图片 10"/>
            <p:cNvPicPr>
              <a:picLocks noChangeAspect="1"/>
            </p:cNvPicPr>
            <p:nvPr/>
          </p:nvPicPr>
          <p:blipFill>
            <a:blip r:embed="rId2"/>
            <a:stretch>
              <a:fillRect/>
            </a:stretch>
          </p:blipFill>
          <p:spPr>
            <a:xfrm>
              <a:off x="2756437" y="3327837"/>
              <a:ext cx="165279" cy="354169"/>
            </a:xfrm>
            <a:prstGeom prst="rect">
              <a:avLst/>
            </a:prstGeom>
          </p:spPr>
        </p:pic>
        <p:sp>
          <p:nvSpPr>
            <p:cNvPr id="19" name="文本框 18"/>
            <p:cNvSpPr txBox="1"/>
            <p:nvPr/>
          </p:nvSpPr>
          <p:spPr>
            <a:xfrm>
              <a:off x="2463191" y="2965485"/>
              <a:ext cx="849297" cy="369332"/>
            </a:xfrm>
            <a:prstGeom prst="rect">
              <a:avLst/>
            </a:prstGeom>
            <a:noFill/>
          </p:spPr>
          <p:txBody>
            <a:bodyPr wrap="square">
              <a:spAutoFit/>
            </a:bodyPr>
            <a:lstStyle/>
            <a:p>
              <a:r>
                <a:rPr lang="zh-CN" altLang="en-US" sz="1800" b="0" dirty="0">
                  <a:effectLst/>
                </a:rPr>
                <a:t>定义</a:t>
              </a:r>
              <a:endParaRPr lang="zh-CN" altLang="en-US" sz="1800" b="0" dirty="0">
                <a:effectLst/>
              </a:endParaRPr>
            </a:p>
          </p:txBody>
        </p:sp>
      </p:grpSp>
      <p:sp>
        <p:nvSpPr>
          <p:cNvPr id="22" name="文本框 21"/>
          <p:cNvSpPr txBox="1"/>
          <p:nvPr/>
        </p:nvSpPr>
        <p:spPr>
          <a:xfrm>
            <a:off x="1256870" y="2965485"/>
            <a:ext cx="849297" cy="369332"/>
          </a:xfrm>
          <a:prstGeom prst="rect">
            <a:avLst/>
          </a:prstGeom>
          <a:noFill/>
        </p:spPr>
        <p:txBody>
          <a:bodyPr wrap="square">
            <a:spAutoFit/>
          </a:bodyPr>
          <a:lstStyle/>
          <a:p>
            <a:r>
              <a:rPr lang="zh-CN" altLang="en-US" sz="1800" b="0" dirty="0">
                <a:effectLst/>
              </a:rPr>
              <a:t>开始</a:t>
            </a:r>
            <a:endParaRPr lang="zh-CN" altLang="en-US" sz="1800" b="0" dirty="0">
              <a:effectLst/>
            </a:endParaRPr>
          </a:p>
        </p:txBody>
      </p:sp>
      <p:grpSp>
        <p:nvGrpSpPr>
          <p:cNvPr id="32" name="组合 31"/>
          <p:cNvGrpSpPr/>
          <p:nvPr/>
        </p:nvGrpSpPr>
        <p:grpSpPr>
          <a:xfrm>
            <a:off x="4521633" y="2964327"/>
            <a:ext cx="647638" cy="716799"/>
            <a:chOff x="3861782" y="2965485"/>
            <a:chExt cx="647638" cy="716799"/>
          </a:xfrm>
        </p:grpSpPr>
        <p:pic>
          <p:nvPicPr>
            <p:cNvPr id="14" name="图片 13"/>
            <p:cNvPicPr>
              <a:picLocks noChangeAspect="1"/>
            </p:cNvPicPr>
            <p:nvPr/>
          </p:nvPicPr>
          <p:blipFill>
            <a:blip r:embed="rId2"/>
            <a:stretch>
              <a:fillRect/>
            </a:stretch>
          </p:blipFill>
          <p:spPr>
            <a:xfrm>
              <a:off x="4122269" y="3328115"/>
              <a:ext cx="165279" cy="354169"/>
            </a:xfrm>
            <a:prstGeom prst="rect">
              <a:avLst/>
            </a:prstGeom>
          </p:spPr>
        </p:pic>
        <p:sp>
          <p:nvSpPr>
            <p:cNvPr id="23" name="文本框 22"/>
            <p:cNvSpPr txBox="1"/>
            <p:nvPr/>
          </p:nvSpPr>
          <p:spPr>
            <a:xfrm>
              <a:off x="3861782" y="2965485"/>
              <a:ext cx="647638" cy="369332"/>
            </a:xfrm>
            <a:prstGeom prst="rect">
              <a:avLst/>
            </a:prstGeom>
            <a:noFill/>
          </p:spPr>
          <p:txBody>
            <a:bodyPr wrap="square">
              <a:spAutoFit/>
            </a:bodyPr>
            <a:lstStyle/>
            <a:p>
              <a:r>
                <a:rPr lang="zh-CN" altLang="en-US" sz="1800" dirty="0"/>
                <a:t>参考</a:t>
              </a:r>
              <a:endParaRPr lang="zh-CN" altLang="en-US" sz="1800" b="0" dirty="0">
                <a:effectLst/>
              </a:endParaRPr>
            </a:p>
          </p:txBody>
        </p:sp>
      </p:grpSp>
      <p:grpSp>
        <p:nvGrpSpPr>
          <p:cNvPr id="33" name="组合 32"/>
          <p:cNvGrpSpPr/>
          <p:nvPr/>
        </p:nvGrpSpPr>
        <p:grpSpPr>
          <a:xfrm>
            <a:off x="6321220" y="2964327"/>
            <a:ext cx="647638" cy="703796"/>
            <a:chOff x="5565604" y="2983468"/>
            <a:chExt cx="647638" cy="703796"/>
          </a:xfrm>
        </p:grpSpPr>
        <p:pic>
          <p:nvPicPr>
            <p:cNvPr id="15" name="图片 14"/>
            <p:cNvPicPr>
              <a:picLocks noChangeAspect="1"/>
            </p:cNvPicPr>
            <p:nvPr/>
          </p:nvPicPr>
          <p:blipFill>
            <a:blip r:embed="rId2"/>
            <a:stretch>
              <a:fillRect/>
            </a:stretch>
          </p:blipFill>
          <p:spPr>
            <a:xfrm>
              <a:off x="5828662" y="3333095"/>
              <a:ext cx="165279" cy="354169"/>
            </a:xfrm>
            <a:prstGeom prst="rect">
              <a:avLst/>
            </a:prstGeom>
          </p:spPr>
        </p:pic>
        <p:sp>
          <p:nvSpPr>
            <p:cNvPr id="24" name="文本框 23"/>
            <p:cNvSpPr txBox="1"/>
            <p:nvPr/>
          </p:nvSpPr>
          <p:spPr>
            <a:xfrm>
              <a:off x="5565604" y="2983468"/>
              <a:ext cx="647638" cy="369332"/>
            </a:xfrm>
            <a:prstGeom prst="rect">
              <a:avLst/>
            </a:prstGeom>
            <a:noFill/>
          </p:spPr>
          <p:txBody>
            <a:bodyPr wrap="square">
              <a:spAutoFit/>
            </a:bodyPr>
            <a:lstStyle/>
            <a:p>
              <a:r>
                <a:rPr lang="zh-CN" altLang="en-US" sz="1800" b="0" dirty="0">
                  <a:effectLst/>
                </a:rPr>
                <a:t>框架</a:t>
              </a:r>
              <a:endParaRPr lang="zh-CN" altLang="en-US" sz="1800" b="0" dirty="0">
                <a:effectLst/>
              </a:endParaRPr>
            </a:p>
          </p:txBody>
        </p:sp>
      </p:grpSp>
      <p:grpSp>
        <p:nvGrpSpPr>
          <p:cNvPr id="30" name="组合 29"/>
          <p:cNvGrpSpPr/>
          <p:nvPr/>
        </p:nvGrpSpPr>
        <p:grpSpPr>
          <a:xfrm>
            <a:off x="8120807" y="2955694"/>
            <a:ext cx="666332" cy="716520"/>
            <a:chOff x="6197636" y="2965485"/>
            <a:chExt cx="666332" cy="716520"/>
          </a:xfrm>
        </p:grpSpPr>
        <p:pic>
          <p:nvPicPr>
            <p:cNvPr id="16" name="图片 15"/>
            <p:cNvPicPr>
              <a:picLocks noChangeAspect="1"/>
            </p:cNvPicPr>
            <p:nvPr/>
          </p:nvPicPr>
          <p:blipFill>
            <a:blip r:embed="rId2"/>
            <a:stretch>
              <a:fillRect/>
            </a:stretch>
          </p:blipFill>
          <p:spPr>
            <a:xfrm>
              <a:off x="6523088" y="3327836"/>
              <a:ext cx="165279" cy="354169"/>
            </a:xfrm>
            <a:prstGeom prst="rect">
              <a:avLst/>
            </a:prstGeom>
          </p:spPr>
        </p:pic>
        <p:sp>
          <p:nvSpPr>
            <p:cNvPr id="25" name="文本框 24"/>
            <p:cNvSpPr txBox="1"/>
            <p:nvPr/>
          </p:nvSpPr>
          <p:spPr>
            <a:xfrm>
              <a:off x="6197636" y="2965485"/>
              <a:ext cx="666332" cy="369332"/>
            </a:xfrm>
            <a:prstGeom prst="rect">
              <a:avLst/>
            </a:prstGeom>
            <a:noFill/>
          </p:spPr>
          <p:txBody>
            <a:bodyPr wrap="square">
              <a:spAutoFit/>
            </a:bodyPr>
            <a:lstStyle/>
            <a:p>
              <a:r>
                <a:rPr lang="zh-CN" altLang="en-US" sz="1800" b="0" dirty="0">
                  <a:effectLst/>
                </a:rPr>
                <a:t>调试</a:t>
              </a:r>
              <a:endParaRPr lang="zh-CN" altLang="en-US" sz="1800" b="0" dirty="0">
                <a:effectLst/>
              </a:endParaRPr>
            </a:p>
          </p:txBody>
        </p:sp>
      </p:grpSp>
      <p:sp>
        <p:nvSpPr>
          <p:cNvPr id="26" name="文本框 25"/>
          <p:cNvSpPr txBox="1"/>
          <p:nvPr/>
        </p:nvSpPr>
        <p:spPr>
          <a:xfrm>
            <a:off x="9794279" y="2964328"/>
            <a:ext cx="666333" cy="369332"/>
          </a:xfrm>
          <a:prstGeom prst="rect">
            <a:avLst/>
          </a:prstGeom>
          <a:noFill/>
        </p:spPr>
        <p:txBody>
          <a:bodyPr wrap="square">
            <a:spAutoFit/>
          </a:bodyPr>
          <a:lstStyle/>
          <a:p>
            <a:r>
              <a:rPr lang="zh-CN" altLang="en-US" sz="1800" b="0" dirty="0">
                <a:effectLst/>
              </a:rPr>
              <a:t>完成</a:t>
            </a:r>
            <a:endParaRPr lang="zh-CN" altLang="en-US" sz="1800" b="0" dirty="0">
              <a:effectLst/>
            </a:endParaRPr>
          </a:p>
        </p:txBody>
      </p:sp>
      <p:grpSp>
        <p:nvGrpSpPr>
          <p:cNvPr id="27" name="组合 26"/>
          <p:cNvGrpSpPr/>
          <p:nvPr/>
        </p:nvGrpSpPr>
        <p:grpSpPr>
          <a:xfrm>
            <a:off x="9972053" y="3296449"/>
            <a:ext cx="290058" cy="411060"/>
            <a:chOff x="2332686" y="4438919"/>
            <a:chExt cx="537693" cy="762000"/>
          </a:xfrm>
        </p:grpSpPr>
        <p:pic>
          <p:nvPicPr>
            <p:cNvPr id="28" name="图片 27"/>
            <p:cNvPicPr>
              <a:picLocks noChangeAspect="1"/>
            </p:cNvPicPr>
            <p:nvPr/>
          </p:nvPicPr>
          <p:blipFill>
            <a:blip r:embed="rId1"/>
            <a:stretch>
              <a:fillRect/>
            </a:stretch>
          </p:blipFill>
          <p:spPr>
            <a:xfrm>
              <a:off x="2332686" y="4438919"/>
              <a:ext cx="533400" cy="762000"/>
            </a:xfrm>
            <a:prstGeom prst="rect">
              <a:avLst/>
            </a:prstGeom>
          </p:spPr>
        </p:pic>
        <p:pic>
          <p:nvPicPr>
            <p:cNvPr id="29" name="图片 28"/>
            <p:cNvPicPr>
              <a:picLocks noChangeAspect="1"/>
            </p:cNvPicPr>
            <p:nvPr/>
          </p:nvPicPr>
          <p:blipFill>
            <a:blip r:embed="rId2"/>
            <a:stretch>
              <a:fillRect/>
            </a:stretch>
          </p:blipFill>
          <p:spPr>
            <a:xfrm>
              <a:off x="2514779" y="4438919"/>
              <a:ext cx="355600" cy="762000"/>
            </a:xfrm>
            <a:prstGeom prst="rect">
              <a:avLst/>
            </a:prstGeom>
          </p:spPr>
        </p:pic>
      </p:grpSp>
      <p:sp>
        <p:nvSpPr>
          <p:cNvPr id="35" name="文本框 34"/>
          <p:cNvSpPr txBox="1"/>
          <p:nvPr/>
        </p:nvSpPr>
        <p:spPr>
          <a:xfrm>
            <a:off x="2231088" y="4232633"/>
            <a:ext cx="2121807" cy="1569660"/>
          </a:xfrm>
          <a:prstGeom prst="rect">
            <a:avLst/>
          </a:prstGeom>
          <a:noFill/>
        </p:spPr>
        <p:txBody>
          <a:bodyPr wrap="square">
            <a:spAutoFit/>
          </a:bodyPr>
          <a:lstStyle/>
          <a:p>
            <a:r>
              <a:rPr lang="zh-CN" altLang="en-US" sz="1600" b="1" dirty="0">
                <a:effectLst/>
              </a:rPr>
              <a:t>确定要做的事：</a:t>
            </a:r>
            <a:endParaRPr lang="zh-CN" altLang="en-US" sz="1600" b="0" dirty="0">
              <a:effectLst/>
            </a:endParaRPr>
          </a:p>
          <a:p>
            <a:r>
              <a:rPr lang="zh-CN" altLang="en-US" sz="1600" b="0" dirty="0">
                <a:effectLst/>
              </a:rPr>
              <a:t>先确定需要</a:t>
            </a:r>
            <a:r>
              <a:rPr lang="en-GB" altLang="zh-CN" sz="1600" b="0" dirty="0">
                <a:effectLst/>
              </a:rPr>
              <a:t>prompt</a:t>
            </a:r>
            <a:r>
              <a:rPr lang="zh-CN" altLang="en-US" sz="1600" b="0" dirty="0">
                <a:effectLst/>
              </a:rPr>
              <a:t>解决的事情是什么，评估</a:t>
            </a:r>
            <a:r>
              <a:rPr lang="en-GB" altLang="zh-CN" sz="1600" b="0" dirty="0">
                <a:effectLst/>
              </a:rPr>
              <a:t>prompt</a:t>
            </a:r>
            <a:r>
              <a:rPr lang="zh-CN" altLang="en-US" sz="1600" b="0" dirty="0">
                <a:effectLst/>
              </a:rPr>
              <a:t>能否解决，能解决到什么程度等问题。</a:t>
            </a:r>
            <a:endParaRPr lang="zh-CN" altLang="en-US" sz="1600" b="0" dirty="0">
              <a:effectLst/>
            </a:endParaRPr>
          </a:p>
        </p:txBody>
      </p:sp>
      <p:sp>
        <p:nvSpPr>
          <p:cNvPr id="37" name="文本框 36"/>
          <p:cNvSpPr txBox="1"/>
          <p:nvPr/>
        </p:nvSpPr>
        <p:spPr>
          <a:xfrm>
            <a:off x="3886495" y="1258413"/>
            <a:ext cx="2121807" cy="1077218"/>
          </a:xfrm>
          <a:prstGeom prst="rect">
            <a:avLst/>
          </a:prstGeom>
          <a:noFill/>
        </p:spPr>
        <p:txBody>
          <a:bodyPr wrap="square">
            <a:spAutoFit/>
          </a:bodyPr>
          <a:lstStyle/>
          <a:p>
            <a:r>
              <a:rPr lang="zh-CN" altLang="en-US" sz="1600" b="1" dirty="0">
                <a:effectLst/>
              </a:rPr>
              <a:t>数据和参考资料：</a:t>
            </a:r>
            <a:endParaRPr lang="zh-CN" altLang="en-US" sz="1600" b="0" dirty="0">
              <a:effectLst/>
            </a:endParaRPr>
          </a:p>
          <a:p>
            <a:r>
              <a:rPr lang="zh-CN" altLang="en-US" sz="1600" b="0" dirty="0">
                <a:effectLst/>
              </a:rPr>
              <a:t>场景涉及的测试数据、参考文本和方法技巧等内容。</a:t>
            </a:r>
            <a:endParaRPr lang="zh-CN" altLang="en-US" sz="1600" b="0" dirty="0">
              <a:effectLst/>
            </a:endParaRPr>
          </a:p>
        </p:txBody>
      </p:sp>
      <p:sp>
        <p:nvSpPr>
          <p:cNvPr id="39" name="文本框 38"/>
          <p:cNvSpPr txBox="1"/>
          <p:nvPr/>
        </p:nvSpPr>
        <p:spPr>
          <a:xfrm>
            <a:off x="5584135" y="4289928"/>
            <a:ext cx="2121807" cy="1077218"/>
          </a:xfrm>
          <a:prstGeom prst="rect">
            <a:avLst/>
          </a:prstGeom>
          <a:noFill/>
        </p:spPr>
        <p:txBody>
          <a:bodyPr wrap="square">
            <a:spAutoFit/>
          </a:bodyPr>
          <a:lstStyle/>
          <a:p>
            <a:r>
              <a:rPr lang="zh-CN" altLang="en-US" sz="1600" b="1" dirty="0">
                <a:effectLst/>
              </a:rPr>
              <a:t>搭建基本结构：</a:t>
            </a:r>
            <a:endParaRPr lang="zh-CN" altLang="en-US" sz="1600" b="0" dirty="0">
              <a:effectLst/>
            </a:endParaRPr>
          </a:p>
          <a:p>
            <a:r>
              <a:rPr lang="zh-CN" altLang="en-US" sz="1600" b="0" dirty="0">
                <a:effectLst/>
              </a:rPr>
              <a:t>先把大致需求和基本要求搭建起来，不要一开始就复杂化。</a:t>
            </a:r>
            <a:endParaRPr lang="zh-CN" altLang="en-US" sz="1600" b="0" dirty="0">
              <a:effectLst/>
            </a:endParaRPr>
          </a:p>
        </p:txBody>
      </p:sp>
      <p:sp>
        <p:nvSpPr>
          <p:cNvPr id="41" name="文本框 40"/>
          <p:cNvSpPr txBox="1"/>
          <p:nvPr/>
        </p:nvSpPr>
        <p:spPr>
          <a:xfrm>
            <a:off x="7550634" y="1064061"/>
            <a:ext cx="2121807" cy="1569660"/>
          </a:xfrm>
          <a:prstGeom prst="rect">
            <a:avLst/>
          </a:prstGeom>
          <a:noFill/>
        </p:spPr>
        <p:txBody>
          <a:bodyPr wrap="square">
            <a:spAutoFit/>
          </a:bodyPr>
          <a:lstStyle/>
          <a:p>
            <a:r>
              <a:rPr lang="zh-CN" altLang="en-US" sz="1600" b="1" dirty="0">
                <a:effectLst/>
              </a:rPr>
              <a:t>持续调整和测试：</a:t>
            </a:r>
            <a:endParaRPr lang="zh-CN" altLang="en-US" sz="1600" b="0" dirty="0">
              <a:effectLst/>
            </a:endParaRPr>
          </a:p>
          <a:p>
            <a:r>
              <a:rPr lang="zh-CN" altLang="en-US" sz="1600" b="0" dirty="0">
                <a:effectLst/>
              </a:rPr>
              <a:t>在上一步的基础上，基于测试数据和返回结果不断测试调整，发现新的要求点，调整</a:t>
            </a:r>
            <a:r>
              <a:rPr lang="en-GB" altLang="zh-CN" sz="1600" b="0" dirty="0">
                <a:effectLst/>
              </a:rPr>
              <a:t>prompt</a:t>
            </a:r>
            <a:r>
              <a:rPr lang="zh-CN" altLang="en-GB" sz="1600" b="0" dirty="0">
                <a:effectLst/>
              </a:rPr>
              <a:t>，</a:t>
            </a:r>
            <a:r>
              <a:rPr lang="zh-CN" altLang="en-US" sz="1600" b="0" dirty="0">
                <a:effectLst/>
              </a:rPr>
              <a:t>循环往复。</a:t>
            </a:r>
            <a:endParaRPr lang="zh-CN" altLang="en-US" sz="1600" b="0" dirty="0">
              <a:effectLst/>
            </a:endParaRPr>
          </a:p>
        </p:txBody>
      </p:sp>
      <p:sp>
        <p:nvSpPr>
          <p:cNvPr id="43" name="圆角矩形 42"/>
          <p:cNvSpPr/>
          <p:nvPr/>
        </p:nvSpPr>
        <p:spPr>
          <a:xfrm rot="16200000" flipV="1">
            <a:off x="2061845" y="-1104265"/>
            <a:ext cx="97155" cy="3350260"/>
          </a:xfrm>
          <a:prstGeom prst="roundRect">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矩形 43"/>
          <p:cNvSpPr/>
          <p:nvPr/>
        </p:nvSpPr>
        <p:spPr>
          <a:xfrm>
            <a:off x="435610" y="93980"/>
            <a:ext cx="2745472"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2" y="2895"/>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优化方式</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3858"/>
              <a:ext cx="3183" cy="4895"/>
            </a:xfrm>
            <a:prstGeom prst="rect">
              <a:avLst/>
            </a:prstGeom>
          </p:spPr>
          <p:txBody>
            <a:bodyPr wrap="square">
              <a:noAutofit/>
            </a:bodyPr>
            <a:lstStyle/>
            <a:p>
              <a:pPr marL="285750" indent="-285750" algn="l">
                <a:buFont typeface="Arial" panose="020B0604020202020204" pitchFamily="34" charset="0"/>
                <a:buChar char="•"/>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修改文本</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修改</a:t>
              </a:r>
              <a:r>
                <a:rPr lang="en-GB" altLang="zh-CN" sz="1600" dirty="0">
                  <a:latin typeface="微软雅黑" panose="020B0503020204020204" pitchFamily="34" charset="-122"/>
                  <a:ea typeface="微软雅黑" panose="020B0503020204020204" pitchFamily="34" charset="-122"/>
                </a:rPr>
                <a:t>prompt</a:t>
              </a:r>
              <a:r>
                <a:rPr lang="zh-CN" altLang="en-US" sz="1600" dirty="0">
                  <a:latin typeface="微软雅黑" panose="020B0503020204020204" pitchFamily="34" charset="-122"/>
                  <a:ea typeface="微软雅黑" panose="020B0503020204020204" pitchFamily="34" charset="-122"/>
                </a:rPr>
                <a:t>文本是调整</a:t>
              </a:r>
              <a:r>
                <a:rPr lang="en-GB" altLang="zh-CN" sz="1600" dirty="0">
                  <a:latin typeface="微软雅黑" panose="020B0503020204020204" pitchFamily="34" charset="-122"/>
                  <a:ea typeface="微软雅黑" panose="020B0503020204020204" pitchFamily="34" charset="-122"/>
                </a:rPr>
                <a:t>prompt</a:t>
              </a:r>
              <a:r>
                <a:rPr lang="zh-CN" altLang="en-US" sz="1600" dirty="0">
                  <a:latin typeface="微软雅黑" panose="020B0503020204020204" pitchFamily="34" charset="-122"/>
                  <a:ea typeface="微软雅黑" panose="020B0503020204020204" pitchFamily="34" charset="-122"/>
                </a:rPr>
                <a:t>表现最直接的方式，具体可以根据模型反馈，结合之前的构建技巧进行修改完善。</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en-US"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调整参数</a:t>
              </a:r>
              <a:endParaRPr lang="en-US"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可以根据实际的需求调整</a:t>
              </a:r>
              <a:r>
                <a:rPr lang="en-GB" altLang="zh-CN" sz="1600" dirty="0">
                  <a:latin typeface="微软雅黑" panose="020B0503020204020204" pitchFamily="34" charset="-122"/>
                  <a:ea typeface="微软雅黑" panose="020B0503020204020204" pitchFamily="34" charset="-122"/>
                </a:rPr>
                <a:t>temperature</a:t>
              </a:r>
              <a:r>
                <a:rPr lang="zh-CN" altLang="en-US" sz="1600" dirty="0">
                  <a:latin typeface="微软雅黑" panose="020B0503020204020204" pitchFamily="34" charset="-122"/>
                  <a:ea typeface="微软雅黑" panose="020B0503020204020204" pitchFamily="34" charset="-122"/>
                </a:rPr>
                <a:t>和</a:t>
              </a:r>
              <a:r>
                <a:rPr lang="en-GB" altLang="zh-CN" sz="1600" dirty="0" err="1">
                  <a:latin typeface="微软雅黑" panose="020B0503020204020204" pitchFamily="34" charset="-122"/>
                  <a:ea typeface="微软雅黑" panose="020B0503020204020204" pitchFamily="34" charset="-122"/>
                </a:rPr>
                <a:t>top_p</a:t>
              </a:r>
              <a:r>
                <a:rPr lang="zh-CN" altLang="en-US" sz="1600" dirty="0">
                  <a:latin typeface="微软雅黑" panose="020B0503020204020204" pitchFamily="34" charset="-122"/>
                  <a:ea typeface="微软雅黑" panose="020B0503020204020204" pitchFamily="34" charset="-122"/>
                </a:rPr>
                <a:t>参数，但注意不要同时调整两个参数。</a:t>
              </a:r>
              <a:endParaRPr lang="zh-CN" altLang="en-US" sz="1600" dirty="0">
                <a:latin typeface="微软雅黑" panose="020B0503020204020204" pitchFamily="34" charset="-122"/>
                <a:ea typeface="微软雅黑" panose="020B0503020204020204" pitchFamily="34" charset="-122"/>
              </a:endParaRPr>
            </a:p>
            <a:p>
              <a:pPr lvl="1"/>
              <a:r>
                <a:rPr lang="en-GB" altLang="zh-CN" sz="1600" dirty="0">
                  <a:latin typeface="微软雅黑" panose="020B0503020204020204" pitchFamily="34" charset="-122"/>
                  <a:ea typeface="微软雅黑" panose="020B0503020204020204" pitchFamily="34" charset="-122"/>
                </a:rPr>
                <a:t>temperature</a:t>
              </a:r>
              <a:r>
                <a:rPr lang="zh-CN" altLang="en-US" sz="1600" dirty="0">
                  <a:latin typeface="微软雅黑" panose="020B0503020204020204" pitchFamily="34" charset="-122"/>
                  <a:ea typeface="微软雅黑" panose="020B0503020204020204" pitchFamily="34" charset="-122"/>
                </a:rPr>
                <a:t>是采样温度，控制输出的随机性，取值范围是</a:t>
              </a:r>
              <a:r>
                <a:rPr lang="en-US" altLang="zh-CN" sz="1600" dirty="0">
                  <a:latin typeface="微软雅黑" panose="020B0503020204020204" pitchFamily="34" charset="-122"/>
                  <a:ea typeface="微软雅黑" panose="020B0503020204020204" pitchFamily="34" charset="-122"/>
                </a:rPr>
                <a:t>0.0-1.0</a:t>
              </a:r>
              <a:r>
                <a:rPr lang="zh-CN" altLang="en-US" sz="1600" dirty="0">
                  <a:latin typeface="微软雅黑" panose="020B0503020204020204" pitchFamily="34" charset="-122"/>
                  <a:ea typeface="微软雅黑" panose="020B0503020204020204" pitchFamily="34" charset="-122"/>
                </a:rPr>
                <a:t>。值越大，会使输出更随机，更具创造性；值越小，输出会更加稳定或确定。</a:t>
              </a:r>
              <a:endParaRPr lang="zh-CN" altLang="en-US" sz="1600" dirty="0">
                <a:latin typeface="微软雅黑" panose="020B0503020204020204" pitchFamily="34" charset="-122"/>
                <a:ea typeface="微软雅黑" panose="020B0503020204020204" pitchFamily="34" charset="-122"/>
              </a:endParaRPr>
            </a:p>
            <a:p>
              <a:pPr lvl="1"/>
              <a:r>
                <a:rPr lang="en-GB" altLang="zh-CN" sz="1600" dirty="0" err="1">
                  <a:latin typeface="微软雅黑" panose="020B0503020204020204" pitchFamily="34" charset="-122"/>
                  <a:ea typeface="微软雅黑" panose="020B0503020204020204" pitchFamily="34" charset="-122"/>
                </a:rPr>
                <a:t>top_p</a:t>
              </a:r>
              <a:r>
                <a:rPr lang="zh-CN" altLang="en-US" sz="1600" dirty="0">
                  <a:latin typeface="微软雅黑" panose="020B0503020204020204" pitchFamily="34" charset="-122"/>
                  <a:ea typeface="微软雅黑" panose="020B0503020204020204" pitchFamily="34" charset="-122"/>
                </a:rPr>
                <a:t>是用温度取样的另一种方法，称为核取样，取值范围是</a:t>
              </a:r>
              <a:r>
                <a:rPr lang="en-US" altLang="zh-CN" sz="1600" dirty="0">
                  <a:latin typeface="微软雅黑" panose="020B0503020204020204" pitchFamily="34" charset="-122"/>
                  <a:ea typeface="微软雅黑" panose="020B0503020204020204" pitchFamily="34" charset="-122"/>
                </a:rPr>
                <a:t>0.0-1.0</a:t>
              </a:r>
              <a:r>
                <a:rPr lang="zh-CN" altLang="en-US" sz="1600" dirty="0">
                  <a:latin typeface="微软雅黑" panose="020B0503020204020204" pitchFamily="34" charset="-122"/>
                  <a:ea typeface="微软雅黑" panose="020B0503020204020204" pitchFamily="34" charset="-122"/>
                </a:rPr>
                <a:t>。模型考虑具有 </a:t>
              </a:r>
              <a:r>
                <a:rPr lang="en-GB" altLang="zh-CN" sz="1600" dirty="0" err="1">
                  <a:latin typeface="微软雅黑" panose="020B0503020204020204" pitchFamily="34" charset="-122"/>
                  <a:ea typeface="微软雅黑" panose="020B0503020204020204" pitchFamily="34" charset="-122"/>
                </a:rPr>
                <a:t>top_p</a:t>
              </a:r>
              <a:r>
                <a:rPr lang="en-GB"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概率质量 </a:t>
              </a:r>
              <a:r>
                <a:rPr lang="en-GB" altLang="zh-CN" sz="1600" dirty="0">
                  <a:latin typeface="微软雅黑" panose="020B0503020204020204" pitchFamily="34" charset="-122"/>
                  <a:ea typeface="微软雅黑" panose="020B0503020204020204" pitchFamily="34" charset="-122"/>
                </a:rPr>
                <a:t>tokens </a:t>
              </a:r>
              <a:r>
                <a:rPr lang="zh-CN" altLang="en-US" sz="1600" dirty="0">
                  <a:latin typeface="微软雅黑" panose="020B0503020204020204" pitchFamily="34" charset="-122"/>
                  <a:ea typeface="微软雅黑" panose="020B0503020204020204" pitchFamily="34" charset="-122"/>
                </a:rPr>
                <a:t>的结果。例如：</a:t>
              </a:r>
              <a:r>
                <a:rPr lang="en-US" altLang="zh-CN" sz="1600" dirty="0">
                  <a:latin typeface="微软雅黑" panose="020B0503020204020204" pitchFamily="34" charset="-122"/>
                  <a:ea typeface="微软雅黑" panose="020B0503020204020204" pitchFamily="34" charset="-122"/>
                </a:rPr>
                <a:t>0.1 </a:t>
              </a:r>
              <a:r>
                <a:rPr lang="zh-CN" altLang="en-US" sz="1600" dirty="0">
                  <a:latin typeface="微软雅黑" panose="020B0503020204020204" pitchFamily="34" charset="-122"/>
                  <a:ea typeface="微软雅黑" panose="020B0503020204020204" pitchFamily="34" charset="-122"/>
                </a:rPr>
                <a:t>意味着模型解码器只考虑从前 </a:t>
              </a:r>
              <a:r>
                <a:rPr lang="en-US" altLang="zh-CN" sz="1600" dirty="0">
                  <a:latin typeface="微软雅黑" panose="020B0503020204020204" pitchFamily="34" charset="-122"/>
                  <a:ea typeface="微软雅黑" panose="020B0503020204020204" pitchFamily="34" charset="-122"/>
                </a:rPr>
                <a:t>10% </a:t>
              </a:r>
              <a:r>
                <a:rPr lang="zh-CN" altLang="en-US" sz="1600" dirty="0">
                  <a:latin typeface="微软雅黑" panose="020B0503020204020204" pitchFamily="34" charset="-122"/>
                  <a:ea typeface="微软雅黑" panose="020B0503020204020204" pitchFamily="34" charset="-122"/>
                </a:rPr>
                <a:t>的概率的候选集中取 </a:t>
              </a:r>
              <a:r>
                <a:rPr lang="en-GB" altLang="zh-CN" sz="1600" dirty="0">
                  <a:latin typeface="微软雅黑" panose="020B0503020204020204" pitchFamily="34" charset="-122"/>
                  <a:ea typeface="微软雅黑" panose="020B0503020204020204" pitchFamily="34" charset="-122"/>
                </a:rPr>
                <a:t>tokens</a:t>
              </a:r>
              <a:r>
                <a:rPr lang="zh-CN" altLang="en-GB"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1"/>
              <a:endPar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800" dirty="0">
                  <a:solidFill>
                    <a:srgbClr val="000000"/>
                  </a:solidFill>
                  <a:latin typeface="微软雅黑" panose="020B0503020204020204" pitchFamily="34" charset="-122"/>
                  <a:ea typeface="微软雅黑" panose="020B0503020204020204" pitchFamily="34" charset="-122"/>
                </a:rPr>
                <a:t>根据模型特点更换策略</a:t>
              </a:r>
              <a:endParaRPr lang="en-US" altLang="zh-CN" sz="1800" dirty="0">
                <a:solidFill>
                  <a:srgbClr val="000000"/>
                </a:solidFill>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不同版本的模型擅长的任务不同，在提示词构建策略方面和写作方面都需要寻求不同的思路。</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en-US"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a:t>
              </a:r>
              <a:endParaRPr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gradFill flip="none" rotWithShape="1">
              <a:gsLst>
                <a:gs pos="100000">
                  <a:schemeClr val="accent4">
                    <a:lumMod val="5000"/>
                    <a:lumOff val="95000"/>
                    <a:alpha val="8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lin ang="5400000" scaled="1"/>
              <a:tileRect/>
            </a:gra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99"/>
              <a:ext cx="2923" cy="519"/>
            </a:xfrm>
            <a:prstGeom prst="rect">
              <a:avLst/>
            </a:prstGeom>
            <a:noFill/>
          </p:spPr>
          <p:txBody>
            <a:bodyPr wrap="square"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&lt;</a:t>
              </a:r>
              <a:r>
                <a:rPr lang="zh-CN" altLang="en-US" sz="2000" dirty="0">
                  <a:solidFill>
                    <a:srgbClr val="000000"/>
                  </a:solidFill>
                  <a:latin typeface="微软雅黑" panose="020B0503020204020204" pitchFamily="34" charset="-122"/>
                  <a:ea typeface="微软雅黑" panose="020B0503020204020204" pitchFamily="34" charset="-122"/>
                </a:rPr>
                <a:t>例题</a:t>
              </a:r>
              <a:r>
                <a:rPr lang="en-US" altLang="zh-CN" sz="2000" dirty="0">
                  <a:solidFill>
                    <a:srgbClr val="000000"/>
                  </a:solidFill>
                  <a:latin typeface="微软雅黑" panose="020B0503020204020204" pitchFamily="34" charset="-122"/>
                  <a:ea typeface="微软雅黑" panose="020B0503020204020204" pitchFamily="34" charset="-122"/>
                </a:rPr>
                <a:t>&gt;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007"/>
              <a:ext cx="3183" cy="4620"/>
            </a:xfrm>
            <a:prstGeom prst="rect">
              <a:avLst/>
            </a:prstGeom>
          </p:spPr>
          <p:txBody>
            <a:bodyPr wrap="square">
              <a:noAutofit/>
            </a:bodyPr>
            <a:lstStyle/>
            <a:p>
              <a:r>
                <a:rPr lang="zh-CN" altLang="en-US" sz="1400" dirty="0">
                  <a:effectLst/>
                  <a:latin typeface="微软雅黑" panose="020B0503020204020204" pitchFamily="34" charset="-122"/>
                  <a:ea typeface="微软雅黑" panose="020B0503020204020204" pitchFamily="34" charset="-122"/>
                </a:rPr>
                <a:t>需求：文本纠错</a:t>
              </a:r>
              <a:endParaRPr lang="zh-CN" altLang="en-US" sz="1400" dirty="0">
                <a:effectLst/>
                <a:latin typeface="微软雅黑" panose="020B0503020204020204" pitchFamily="34" charset="-122"/>
                <a:ea typeface="微软雅黑" panose="020B0503020204020204" pitchFamily="34" charset="-122"/>
              </a:endParaRPr>
            </a:p>
            <a:p>
              <a:r>
                <a:rPr lang="zh-CN" altLang="en-US" sz="1400" dirty="0">
                  <a:effectLst/>
                  <a:latin typeface="微软雅黑" panose="020B0503020204020204" pitchFamily="34" charset="-122"/>
                  <a:ea typeface="微软雅黑" panose="020B0503020204020204" pitchFamily="34" charset="-122"/>
                </a:rPr>
                <a:t>细节：对输入的一段文本进行纠错，找出错字或其他语病，并进行修改。</a:t>
              </a:r>
              <a:endParaRPr lang="zh-CN" altLang="en-US" sz="1400" dirty="0">
                <a:effectLst/>
                <a:latin typeface="微软雅黑" panose="020B0503020204020204" pitchFamily="34" charset="-122"/>
                <a:ea typeface="微软雅黑" panose="020B0503020204020204" pitchFamily="34" charset="-122"/>
              </a:endParaRPr>
            </a:p>
            <a:p>
              <a:r>
                <a:rPr lang="zh-CN" altLang="en-US" sz="1400" dirty="0">
                  <a:effectLst/>
                  <a:latin typeface="微软雅黑" panose="020B0503020204020204" pitchFamily="34" charset="-122"/>
                  <a:ea typeface="微软雅黑" panose="020B0503020204020204" pitchFamily="34" charset="-122"/>
                </a:rPr>
                <a:t>模型：</a:t>
              </a:r>
              <a:r>
                <a:rPr lang="en-US" altLang="zh-CN" sz="1400" dirty="0">
                  <a:effectLst/>
                  <a:latin typeface="微软雅黑" panose="020B0503020204020204" pitchFamily="34" charset="-122"/>
                  <a:ea typeface="微软雅黑" panose="020B0503020204020204" pitchFamily="34" charset="-122"/>
                </a:rPr>
                <a:t>6</a:t>
              </a:r>
              <a:r>
                <a:rPr lang="en-GB" altLang="zh-CN" sz="1400" dirty="0">
                  <a:effectLst/>
                  <a:latin typeface="微软雅黑" panose="020B0503020204020204" pitchFamily="34" charset="-122"/>
                  <a:ea typeface="微软雅黑" panose="020B0503020204020204" pitchFamily="34" charset="-122"/>
                </a:rPr>
                <a:t>B</a:t>
              </a:r>
              <a:endParaRPr lang="en-GB" altLang="zh-CN" sz="1400" dirty="0">
                <a:effectLst/>
                <a:latin typeface="微软雅黑" panose="020B0503020204020204" pitchFamily="34" charset="-122"/>
                <a:ea typeface="微软雅黑" panose="020B0503020204020204" pitchFamily="34" charset="-122"/>
              </a:endParaRPr>
            </a:p>
            <a:p>
              <a:r>
                <a:rPr lang="zh-CN" altLang="en-US" sz="1400" dirty="0">
                  <a:effectLst/>
                  <a:latin typeface="微软雅黑" panose="020B0503020204020204" pitchFamily="34" charset="-122"/>
                  <a:ea typeface="微软雅黑" panose="020B0503020204020204" pitchFamily="34" charset="-122"/>
                </a:rPr>
                <a:t>可用数据：</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组错误段落</a:t>
              </a:r>
              <a:endParaRPr lang="zh-CN" altLang="en-US" sz="1400" dirty="0">
                <a:effectLst/>
                <a:latin typeface="微软雅黑" panose="020B0503020204020204" pitchFamily="34" charset="-122"/>
                <a:ea typeface="微软雅黑" panose="020B0503020204020204" pitchFamily="34" charset="-122"/>
              </a:endParaRPr>
            </a:p>
            <a:p>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dirty="0"/>
                <a:t>错误段落参考：</a:t>
              </a:r>
              <a:endParaRPr lang="en-US" altLang="zh-CN" sz="1200" dirty="0"/>
            </a:p>
            <a:p>
              <a:r>
                <a:rPr lang="en-US" altLang="zh-CN" sz="1200" dirty="0"/>
                <a:t> 1</a:t>
              </a:r>
              <a:r>
                <a:rPr lang="zh-CN" altLang="en-US" sz="1200" dirty="0"/>
                <a:t>、</a:t>
              </a:r>
              <a:r>
                <a:rPr lang="en-US" altLang="zh-CN" sz="1050" dirty="0"/>
                <a:t>{</a:t>
              </a:r>
              <a:r>
                <a:rPr lang="zh-CN" altLang="en-US" sz="1050" dirty="0"/>
                <a:t>贯彻中央的部署要秋，党组近期将分期分批组织对国家铁路集团领导人员进行学习贯彻党的二十大精神集中培训，目的就是要教育引导全路各级领导干部带头深入学习贯彻习近平新时代中国特色社会主义思想和党的二十大精神，示范带动全路干部职工深刻领悟“两个确立”的决定性意义，增强“四个意识”、坚定“四个自信”、做到“两个维护”，进一步把思想和行动统一到党的二十大精神上来，把智慧和力量凝聚到更好地担当新征程国家铁路的使命任务上来，以更加奋发有为的精神状态扎实做好铁路各项工作，奋力推动铁路高质量发展、率先实现铁路现代化取得新成效，勇当服务和支撑中国式现代化建设的“火车头’，为全面建设社会主义现代化国家开好局起好步贡献铁路力量。</a:t>
              </a:r>
              <a:r>
                <a:rPr lang="en-US" altLang="zh-CN" sz="1050" dirty="0"/>
                <a:t>}</a:t>
              </a:r>
              <a:endParaRPr lang="en-US" altLang="zh-CN" sz="1050" dirty="0"/>
            </a:p>
            <a:p>
              <a:r>
                <a:rPr lang="en-US" altLang="zh-CN" sz="1200" dirty="0"/>
                <a:t>2</a:t>
              </a:r>
              <a:r>
                <a:rPr lang="zh-CN" altLang="en-US" sz="1200" dirty="0"/>
                <a:t>、</a:t>
              </a:r>
              <a:r>
                <a:rPr lang="en-US" altLang="zh-CN" sz="1200" dirty="0"/>
                <a:t>{</a:t>
              </a:r>
              <a:r>
                <a:rPr lang="zh-CN" altLang="en-US" sz="1050" dirty="0">
                  <a:effectLst/>
                </a:rPr>
                <a:t>严格源头管控。严格按照</a:t>
              </a:r>
              <a:r>
                <a:rPr lang="en-US" altLang="zh-CN" sz="1050" dirty="0">
                  <a:effectLst/>
                </a:rPr>
                <a:t>《</a:t>
              </a:r>
              <a:r>
                <a:rPr lang="zh-CN" altLang="en-US" sz="1050" dirty="0">
                  <a:effectLst/>
                </a:rPr>
                <a:t>中华人民共和国矿产资源规划）</a:t>
              </a:r>
              <a:r>
                <a:rPr lang="en-US" altLang="zh-CN" sz="1050" dirty="0">
                  <a:effectLst/>
                </a:rPr>
                <a:t>》</a:t>
              </a:r>
              <a:r>
                <a:rPr lang="zh-CN" altLang="en-US" sz="1050" dirty="0">
                  <a:effectLst/>
                </a:rPr>
                <a:t>（以下简称</a:t>
              </a:r>
              <a:r>
                <a:rPr lang="en-US" altLang="zh-CN" sz="1050" dirty="0">
                  <a:effectLst/>
                </a:rPr>
                <a:t>《</a:t>
              </a:r>
              <a:r>
                <a:rPr lang="zh-CN" altLang="en-US" sz="1050" dirty="0">
                  <a:effectLst/>
                </a:rPr>
                <a:t>规则</a:t>
              </a:r>
              <a:r>
                <a:rPr lang="en-US" altLang="zh-CN" sz="1050" dirty="0">
                  <a:effectLst/>
                </a:rPr>
                <a:t>》</a:t>
              </a:r>
              <a:r>
                <a:rPr lang="zh-CN" altLang="en-US" sz="1050" dirty="0">
                  <a:effectLst/>
                </a:rPr>
                <a:t>）、国土空间规划，以及</a:t>
              </a:r>
              <a:r>
                <a:rPr lang="en-US" altLang="zh-CN" sz="1050" dirty="0">
                  <a:effectLst/>
                </a:rPr>
                <a:t>《</a:t>
              </a:r>
              <a:r>
                <a:rPr lang="zh-CN" altLang="en-US" sz="1050" dirty="0">
                  <a:effectLst/>
                </a:rPr>
                <a:t>国家发改委、应急管理部关于推进安全生产持续健康发展的议案的要求，扎实推进煤矿安全生产源头源头治理工作发展。除符合规定的情形外，集团新设煤矿企业应当严格按照经审查批准的安全设施设计建设、生产，有效应对灾害天气，在煤炭物流保通保通方面精细做好工作，落实落细“防、避、枪”措施，坚决确保“自然灾害不可控，煤矿事故不准出”。</a:t>
              </a:r>
              <a:r>
                <a:rPr lang="en-US" altLang="zh-CN" sz="1200" dirty="0"/>
                <a:t>}</a:t>
              </a:r>
              <a:endParaRPr lang="zh-CN" altLang="en-US" sz="1200" dirty="0">
                <a:effectLst/>
              </a:endParaRPr>
            </a:p>
            <a:p>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099"/>
              <a:ext cx="2923" cy="519"/>
            </a:xfrm>
            <a:prstGeom prst="rect">
              <a:avLst/>
            </a:prstGeom>
            <a:noFill/>
          </p:spPr>
          <p:txBody>
            <a:bodyPr wrap="square"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&lt;</a:t>
              </a:r>
              <a:r>
                <a:rPr lang="zh-CN" altLang="en-US" sz="2000" dirty="0">
                  <a:solidFill>
                    <a:srgbClr val="000000"/>
                  </a:solidFill>
                  <a:latin typeface="微软雅黑" panose="020B0503020204020204" pitchFamily="34" charset="-122"/>
                  <a:ea typeface="微软雅黑" panose="020B0503020204020204" pitchFamily="34" charset="-122"/>
                </a:rPr>
                <a:t>分析</a:t>
              </a:r>
              <a:r>
                <a:rPr lang="en-US" altLang="zh-CN" sz="2000" dirty="0">
                  <a:solidFill>
                    <a:srgbClr val="000000"/>
                  </a:solidFill>
                  <a:latin typeface="微软雅黑" panose="020B0503020204020204" pitchFamily="34" charset="-122"/>
                  <a:ea typeface="微软雅黑" panose="020B0503020204020204" pitchFamily="34" charset="-122"/>
                </a:rPr>
                <a:t>&gt;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050"/>
              <a:ext cx="3183" cy="4682"/>
            </a:xfrm>
            <a:prstGeom prst="rect">
              <a:avLst/>
            </a:prstGeom>
          </p:spPr>
          <p:txBody>
            <a:bodyPr wrap="square">
              <a:noAutofit/>
            </a:bodyPr>
            <a:lstStyle/>
            <a:p>
              <a:r>
                <a:rPr lang="zh-CN" altLang="en-US" sz="1600" dirty="0">
                  <a:effectLst/>
                  <a:latin typeface="微软雅黑" panose="020B0503020204020204" pitchFamily="34" charset="-122"/>
                  <a:ea typeface="微软雅黑" panose="020B0503020204020204" pitchFamily="34" charset="-122"/>
                </a:rPr>
                <a:t>公文片段</a:t>
              </a:r>
              <a:r>
                <a:rPr lang="en-US" altLang="zh-CN" sz="1600" dirty="0">
                  <a:latin typeface="微软雅黑" panose="020B0503020204020204" pitchFamily="34" charset="-122"/>
                  <a:ea typeface="微软雅黑" panose="020B0503020204020204" pitchFamily="34" charset="-122"/>
                </a:rPr>
                <a:t>:</a:t>
              </a:r>
              <a:endParaRPr lang="en-US" altLang="zh-CN"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加快企业无线基站设施建设。一是研究统筹推动全部服务区域无线基础设施建设的投融资方案。二是抓紧梳理在健项目，结合无线技术进行变更设计。三是尽快启动新增服务区域基站设施建设，有序开展既有服务区域基站设施补强。</a:t>
              </a:r>
              <a:endParaRPr lang="en-US" altLang="zh-CN" sz="1600" dirty="0">
                <a:effectLst/>
                <a:latin typeface="微软雅黑" panose="020B0503020204020204" pitchFamily="34" charset="-122"/>
                <a:ea typeface="微软雅黑" panose="020B0503020204020204" pitchFamily="34" charset="-122"/>
              </a:endParaRPr>
            </a:p>
            <a:p>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现在，请你检查公文片段的主谓宾、定状补，分析公文片段中是否有语病。</a:t>
              </a:r>
              <a:endParaRPr lang="en-US" altLang="zh-CN" sz="1600" dirty="0">
                <a:effectLst/>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有语病的情况包括：</a:t>
              </a:r>
              <a:r>
                <a:rPr lang="zh-CN" altLang="en-US" sz="1600" dirty="0">
                  <a:effectLst/>
                  <a:latin typeface="微软雅黑" panose="020B0503020204020204" pitchFamily="34" charset="-122"/>
                  <a:ea typeface="微软雅黑" panose="020B0503020204020204" pitchFamily="34" charset="-122"/>
                </a:rPr>
                <a:t>词语应用不准确、句子逻辑不通顺、存在错别字、缺字少字、存在表达不严谨、句式杂糅、语义重复等 。</a:t>
              </a:r>
              <a:endParaRPr lang="en-US" altLang="zh-CN" sz="1600" dirty="0">
                <a:effectLst/>
                <a:latin typeface="微软雅黑" panose="020B0503020204020204" pitchFamily="34" charset="-122"/>
                <a:ea typeface="微软雅黑" panose="020B0503020204020204" pitchFamily="34" charset="-122"/>
              </a:endParaRPr>
            </a:p>
            <a:p>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如果没有语病，则仅返回“文中无语病”这五个字，不需要做分析和改正。</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如果有语病，则需要按照“错误句子”、“错误分析”、“错误改正”三部分进行返回。</a:t>
              </a:r>
              <a:endParaRPr lang="zh-CN" altLang="en-US" sz="1600" dirty="0">
                <a:effectLst/>
                <a:latin typeface="微软雅黑" panose="020B0503020204020204" pitchFamily="34" charset="-122"/>
                <a:ea typeface="微软雅黑" panose="020B0503020204020204" pitchFamily="34" charset="-122"/>
              </a:endParaRPr>
            </a:p>
            <a:p>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442181"/>
            <a:ext cx="10065061" cy="4272619"/>
            <a:chOff x="1669" y="2648"/>
            <a:chExt cx="3612" cy="5545"/>
          </a:xfrm>
        </p:grpSpPr>
        <p:sp>
          <p:nvSpPr>
            <p:cNvPr id="8" name="圆角矩形 7"/>
            <p:cNvSpPr/>
            <p:nvPr/>
          </p:nvSpPr>
          <p:spPr>
            <a:xfrm>
              <a:off x="1669" y="2648"/>
              <a:ext cx="3612" cy="5545"/>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295"/>
              <a:ext cx="2923" cy="519"/>
            </a:xfrm>
            <a:prstGeom prst="rect">
              <a:avLst/>
            </a:prstGeom>
            <a:noFill/>
          </p:spPr>
          <p:txBody>
            <a:bodyPr wrap="square"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&lt;</a:t>
              </a:r>
              <a:r>
                <a:rPr lang="zh-CN" altLang="en-US" sz="2000" dirty="0">
                  <a:solidFill>
                    <a:srgbClr val="000000"/>
                  </a:solidFill>
                  <a:latin typeface="微软雅黑" panose="020B0503020204020204" pitchFamily="34" charset="-122"/>
                  <a:ea typeface="微软雅黑" panose="020B0503020204020204" pitchFamily="34" charset="-122"/>
                </a:rPr>
                <a:t>分析</a:t>
              </a:r>
              <a:r>
                <a:rPr lang="en-US" altLang="zh-CN" sz="2000" dirty="0">
                  <a:solidFill>
                    <a:srgbClr val="000000"/>
                  </a:solidFill>
                  <a:latin typeface="微软雅黑" panose="020B0503020204020204" pitchFamily="34" charset="-122"/>
                  <a:ea typeface="微软雅黑" panose="020B0503020204020204" pitchFamily="34" charset="-122"/>
                </a:rPr>
                <a:t>&gt;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520"/>
              <a:ext cx="3183" cy="2889"/>
            </a:xfrm>
            <a:prstGeom prst="rect">
              <a:avLst/>
            </a:prstGeom>
          </p:spPr>
          <p:txBody>
            <a:bodyPr wrap="square">
              <a:noAutofit/>
            </a:bodyPr>
            <a:lstStyle/>
            <a:p>
              <a:r>
                <a:rPr lang="zh-CN" altLang="en-US" sz="1600" dirty="0">
                  <a:effectLst/>
                  <a:latin typeface="微软雅黑" panose="020B0503020204020204" pitchFamily="34" charset="-122"/>
                  <a:ea typeface="微软雅黑" panose="020B0503020204020204" pitchFamily="34" charset="-122"/>
                </a:rPr>
                <a:t>公文片段：</a:t>
              </a:r>
              <a:endParaRPr lang="en-US" altLang="zh-CN"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加快企业无线基站设施建设。一是研究统筹推动全部服务区域无线基础设施建设的投融资方案。二是抓紧梳理在健项目，结合无线技术进行变更设计。三是尽快启动新增服务区域基站设施建设，有序开展既有服务区域基站设施补强。</a:t>
              </a:r>
              <a:endParaRPr lang="en-US" altLang="zh-CN" sz="1600" dirty="0">
                <a:effectLst/>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该文本片段中可能存在语病、错字或表述不完整等情况，所以请你重新打印该片段</a:t>
              </a:r>
              <a:r>
                <a:rPr lang="zh-CN" altLang="en-US" sz="1600" dirty="0">
                  <a:effectLst/>
                  <a:latin typeface="微软雅黑" panose="020B0503020204020204" pitchFamily="34" charset="-122"/>
                  <a:ea typeface="微软雅黑" panose="020B0503020204020204" pitchFamily="34" charset="-122"/>
                </a:rPr>
                <a:t>。</a:t>
              </a:r>
              <a:endParaRPr lang="en-US" altLang="zh-CN"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输出格式为“重新打印：” </a:t>
              </a:r>
              <a:endParaRPr lang="zh-CN" altLang="en-US" sz="1600" dirty="0">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rot="16200000" flipV="1">
            <a:off x="2066925" y="-1099185"/>
            <a:ext cx="97155" cy="3340735"/>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42595" y="93980"/>
            <a:ext cx="2632710"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a:p>
            <a:pPr algn="l">
              <a:lnSpc>
                <a:spcPct val="120000"/>
              </a:lnSpc>
            </a:pPr>
            <a:endParaRPr kumimoji="1" lang="zh-CN" altLang="en-US" sz="2300" dirty="0">
              <a:solidFill>
                <a:schemeClr val="tx1"/>
              </a:solidFill>
              <a:latin typeface="微软雅黑" panose="020B0503020204020204" pitchFamily="34" charset="-122"/>
              <a:ea typeface="微软雅黑" panose="020B0503020204020204" pitchFamily="34" charset="-122"/>
              <a:cs typeface="Gautami" panose="020B0502040204020203" pitchFamily="34" charset="0"/>
              <a:sym typeface="微软雅黑" panose="020B0503020204020204" pitchFamily="34" charset="-122"/>
            </a:endParaRPr>
          </a:p>
        </p:txBody>
      </p:sp>
      <p:pic>
        <p:nvPicPr>
          <p:cNvPr id="32" name="图片 31" descr="zhipu.AI_5"/>
          <p:cNvPicPr>
            <a:picLocks noChangeAspect="1"/>
          </p:cNvPicPr>
          <p:nvPr/>
        </p:nvPicPr>
        <p:blipFill>
          <a:blip r:embed="rId1"/>
          <a:stretch>
            <a:fillRect/>
          </a:stretch>
        </p:blipFill>
        <p:spPr>
          <a:xfrm>
            <a:off x="10190480" y="85090"/>
            <a:ext cx="1765935" cy="756285"/>
          </a:xfrm>
          <a:prstGeom prst="rect">
            <a:avLst/>
          </a:prstGeom>
        </p:spPr>
      </p:pic>
      <p:sp>
        <p:nvSpPr>
          <p:cNvPr id="21" name="矩形 20"/>
          <p:cNvSpPr/>
          <p:nvPr/>
        </p:nvSpPr>
        <p:spPr>
          <a:xfrm>
            <a:off x="132715" y="6424930"/>
            <a:ext cx="176530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椭圆 16"/>
          <p:cNvSpPr/>
          <p:nvPr/>
        </p:nvSpPr>
        <p:spPr>
          <a:xfrm>
            <a:off x="668997" y="1853334"/>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p:cNvSpPr txBox="1"/>
          <p:nvPr/>
        </p:nvSpPr>
        <p:spPr>
          <a:xfrm>
            <a:off x="1623307" y="1853334"/>
            <a:ext cx="2225251" cy="400110"/>
          </a:xfrm>
          <a:prstGeom prst="rect">
            <a:avLst/>
          </a:prstGeom>
          <a:noFill/>
        </p:spPr>
        <p:txBody>
          <a:bodyPr wrap="square" rtlCol="0">
            <a:spAutoFit/>
          </a:bodyPr>
          <a:lstStyle/>
          <a:p>
            <a:pPr algn="l"/>
            <a:r>
              <a:rPr kumimoji="1" lang="zh-CN" altLang="en-US" sz="2000" dirty="0">
                <a:solidFill>
                  <a:srgbClr val="0425AA"/>
                </a:solidFill>
                <a:latin typeface="微软雅黑" panose="020B0503020204020204" pitchFamily="34" charset="-122"/>
                <a:ea typeface="微软雅黑" panose="020B0503020204020204" pitchFamily="34" charset="-122"/>
              </a:rPr>
              <a:t>增量优化</a:t>
            </a:r>
            <a:endParaRPr kumimoji="1" lang="zh-CN" altLang="en-US" sz="2000" dirty="0">
              <a:solidFill>
                <a:srgbClr val="0425AA"/>
              </a:solidFill>
              <a:latin typeface="微软雅黑" panose="020B0503020204020204" pitchFamily="34" charset="-122"/>
              <a:ea typeface="微软雅黑" panose="020B0503020204020204" pitchFamily="34" charset="-122"/>
            </a:endParaRPr>
          </a:p>
        </p:txBody>
      </p:sp>
      <p:sp>
        <p:nvSpPr>
          <p:cNvPr id="19" name="矩形 18"/>
          <p:cNvSpPr/>
          <p:nvPr/>
        </p:nvSpPr>
        <p:spPr>
          <a:xfrm>
            <a:off x="1636747" y="2241677"/>
            <a:ext cx="2419255" cy="523220"/>
          </a:xfrm>
          <a:prstGeom prst="rect">
            <a:avLst/>
          </a:prstGeom>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增量优化是最简单直观的优化方式。</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rot="5001608">
            <a:off x="4513119" y="2429675"/>
            <a:ext cx="2135094" cy="192099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 name="connsiteX0-61" fmla="*/ 365 w 1875841"/>
              <a:gd name="connsiteY0-62" fmla="*/ 817019 h 1642124"/>
              <a:gd name="connsiteX1-63" fmla="*/ 830812 w 1875841"/>
              <a:gd name="connsiteY1-64" fmla="*/ 8324 h 1642124"/>
              <a:gd name="connsiteX2-65" fmla="*/ 1875841 w 1875841"/>
              <a:gd name="connsiteY2-66" fmla="*/ 873739 h 1642124"/>
              <a:gd name="connsiteX3-67" fmla="*/ 830812 w 1875841"/>
              <a:gd name="connsiteY3-68" fmla="*/ 1641182 h 1642124"/>
              <a:gd name="connsiteX4-69" fmla="*/ 365 w 1875841"/>
              <a:gd name="connsiteY4-70" fmla="*/ 817019 h 1642124"/>
              <a:gd name="connsiteX0-71" fmla="*/ 117 w 1875593"/>
              <a:gd name="connsiteY0-72" fmla="*/ 808981 h 1634086"/>
              <a:gd name="connsiteX1-73" fmla="*/ 830564 w 1875593"/>
              <a:gd name="connsiteY1-74" fmla="*/ 286 h 1634086"/>
              <a:gd name="connsiteX2-75" fmla="*/ 1875593 w 1875593"/>
              <a:gd name="connsiteY2-76" fmla="*/ 865701 h 1634086"/>
              <a:gd name="connsiteX3-77" fmla="*/ 830564 w 1875593"/>
              <a:gd name="connsiteY3-78" fmla="*/ 1633144 h 1634086"/>
              <a:gd name="connsiteX4-79" fmla="*/ 117 w 1875593"/>
              <a:gd name="connsiteY4-80" fmla="*/ 808981 h 1634086"/>
              <a:gd name="connsiteX0-81" fmla="*/ 15 w 1875500"/>
              <a:gd name="connsiteY0-82" fmla="*/ 360199 h 1184476"/>
              <a:gd name="connsiteX1-83" fmla="*/ 811759 w 1875500"/>
              <a:gd name="connsiteY1-84" fmla="*/ 373 h 1184476"/>
              <a:gd name="connsiteX2-85" fmla="*/ 1875491 w 1875500"/>
              <a:gd name="connsiteY2-86" fmla="*/ 416919 h 1184476"/>
              <a:gd name="connsiteX3-87" fmla="*/ 830462 w 1875500"/>
              <a:gd name="connsiteY3-88" fmla="*/ 1184362 h 1184476"/>
              <a:gd name="connsiteX4-89" fmla="*/ 15 w 1875500"/>
              <a:gd name="connsiteY4-90" fmla="*/ 360199 h 1184476"/>
              <a:gd name="connsiteX0-91" fmla="*/ 18 w 1875503"/>
              <a:gd name="connsiteY0-92" fmla="*/ 614795 h 1439072"/>
              <a:gd name="connsiteX1-93" fmla="*/ 811762 w 1875503"/>
              <a:gd name="connsiteY1-94" fmla="*/ 254969 h 1439072"/>
              <a:gd name="connsiteX2-95" fmla="*/ 1875494 w 1875503"/>
              <a:gd name="connsiteY2-96" fmla="*/ 671515 h 1439072"/>
              <a:gd name="connsiteX3-97" fmla="*/ 830465 w 1875503"/>
              <a:gd name="connsiteY3-98" fmla="*/ 1438958 h 1439072"/>
              <a:gd name="connsiteX4-99" fmla="*/ 18 w 1875503"/>
              <a:gd name="connsiteY4-100" fmla="*/ 614795 h 1439072"/>
              <a:gd name="connsiteX0-101" fmla="*/ 52 w 1875566"/>
              <a:gd name="connsiteY0-102" fmla="*/ 621175 h 1670105"/>
              <a:gd name="connsiteX1-103" fmla="*/ 811796 w 1875566"/>
              <a:gd name="connsiteY1-104" fmla="*/ 261349 h 1670105"/>
              <a:gd name="connsiteX2-105" fmla="*/ 1875528 w 1875566"/>
              <a:gd name="connsiteY2-106" fmla="*/ 677895 h 1670105"/>
              <a:gd name="connsiteX3-107" fmla="*/ 777181 w 1875566"/>
              <a:gd name="connsiteY3-108" fmla="*/ 1670019 h 1670105"/>
              <a:gd name="connsiteX4-109" fmla="*/ 52 w 1875566"/>
              <a:gd name="connsiteY4-110" fmla="*/ 621175 h 1670105"/>
              <a:gd name="connsiteX0-111" fmla="*/ 365 w 1875879"/>
              <a:gd name="connsiteY0-112" fmla="*/ 621175 h 1687773"/>
              <a:gd name="connsiteX1-113" fmla="*/ 812109 w 1875879"/>
              <a:gd name="connsiteY1-114" fmla="*/ 261349 h 1687773"/>
              <a:gd name="connsiteX2-115" fmla="*/ 1875841 w 1875879"/>
              <a:gd name="connsiteY2-116" fmla="*/ 677895 h 1687773"/>
              <a:gd name="connsiteX3-117" fmla="*/ 777494 w 1875879"/>
              <a:gd name="connsiteY3-118" fmla="*/ 1670019 h 1687773"/>
              <a:gd name="connsiteX4-119" fmla="*/ 365 w 1875879"/>
              <a:gd name="connsiteY4-120" fmla="*/ 621175 h 1687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75879" h="1687773">
                <a:moveTo>
                  <a:pt x="365" y="621175"/>
                </a:moveTo>
                <a:cubicBezTo>
                  <a:pt x="6134" y="386397"/>
                  <a:pt x="389711" y="-405472"/>
                  <a:pt x="812109" y="261349"/>
                </a:cubicBezTo>
                <a:cubicBezTo>
                  <a:pt x="1234507" y="928170"/>
                  <a:pt x="1881610" y="443117"/>
                  <a:pt x="1875841" y="677895"/>
                </a:cubicBezTo>
                <a:cubicBezTo>
                  <a:pt x="1870072" y="912673"/>
                  <a:pt x="1506304" y="1825712"/>
                  <a:pt x="777494" y="1670019"/>
                </a:cubicBezTo>
                <a:cubicBezTo>
                  <a:pt x="48684" y="1514326"/>
                  <a:pt x="-5404" y="855953"/>
                  <a:pt x="365" y="621175"/>
                </a:cubicBezTo>
                <a:close/>
              </a:path>
            </a:pathLst>
          </a:custGeom>
          <a:solidFill>
            <a:srgbClr val="646FD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椭圆 3"/>
          <p:cNvSpPr/>
          <p:nvPr/>
        </p:nvSpPr>
        <p:spPr>
          <a:xfrm>
            <a:off x="5122717" y="2528062"/>
            <a:ext cx="1950331" cy="196442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3437" h="1640723">
                <a:moveTo>
                  <a:pt x="579" y="823400"/>
                </a:moveTo>
                <a:cubicBezTo>
                  <a:pt x="16908" y="-101029"/>
                  <a:pt x="316265" y="-1193"/>
                  <a:pt x="588408" y="6971"/>
                </a:cubicBezTo>
                <a:cubicBezTo>
                  <a:pt x="860551" y="15135"/>
                  <a:pt x="1633437" y="143899"/>
                  <a:pt x="1633437" y="872386"/>
                </a:cubicBezTo>
                <a:cubicBezTo>
                  <a:pt x="1633437" y="1600873"/>
                  <a:pt x="860551" y="1647993"/>
                  <a:pt x="588408" y="1639829"/>
                </a:cubicBezTo>
                <a:cubicBezTo>
                  <a:pt x="316265" y="1631665"/>
                  <a:pt x="-15750" y="1747829"/>
                  <a:pt x="579" y="823400"/>
                </a:cubicBezTo>
                <a:close/>
              </a:path>
            </a:pathLst>
          </a:custGeom>
          <a:gradFill>
            <a:gsLst>
              <a:gs pos="0">
                <a:srgbClr val="3041C0"/>
              </a:gs>
              <a:gs pos="100000">
                <a:srgbClr val="A3C3F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p:cNvSpPr/>
          <p:nvPr/>
        </p:nvSpPr>
        <p:spPr>
          <a:xfrm>
            <a:off x="4948834" y="2608214"/>
            <a:ext cx="1853602" cy="1853602"/>
          </a:xfrm>
          <a:prstGeom prst="ellipse">
            <a:avLst/>
          </a:prstGeom>
          <a:solidFill>
            <a:srgbClr val="657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976602" y="3183359"/>
            <a:ext cx="1816864" cy="584775"/>
          </a:xfrm>
          <a:prstGeom prst="rect">
            <a:avLst/>
          </a:prstGeom>
        </p:spPr>
        <p:txBody>
          <a:bodyPr wrap="square">
            <a:spAutoFit/>
          </a:bodyPr>
          <a:lstStyle/>
          <a:p>
            <a:r>
              <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优化方向</a:t>
            </a:r>
            <a:endPar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4240695" y="1506593"/>
            <a:ext cx="3553283" cy="3277442"/>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a:off x="3903331" y="2071731"/>
            <a:ext cx="3649846" cy="3325803"/>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673097" y="2815646"/>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34"/>
          <p:cNvSpPr>
            <a:spLocks noChangeAspect="1" noChangeArrowheads="1"/>
          </p:cNvSpPr>
          <p:nvPr/>
        </p:nvSpPr>
        <p:spPr bwMode="auto">
          <a:xfrm>
            <a:off x="10775526" y="2903836"/>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nvSpPr>
        <p:spPr>
          <a:xfrm>
            <a:off x="8239642" y="3097904"/>
            <a:ext cx="2207478" cy="400110"/>
          </a:xfrm>
          <a:prstGeom prst="rect">
            <a:avLst/>
          </a:prstGeom>
          <a:noFill/>
        </p:spPr>
        <p:txBody>
          <a:bodyPr wrap="square" rtlCol="0">
            <a:spAutoFit/>
          </a:bodyPr>
          <a:lstStyle/>
          <a:p>
            <a:r>
              <a:rPr kumimoji="1" lang="zh-CN" altLang="en-US" sz="2000" dirty="0">
                <a:solidFill>
                  <a:srgbClr val="0425AA"/>
                </a:solidFill>
                <a:latin typeface="微软雅黑" panose="020B0503020204020204" pitchFamily="34" charset="-122"/>
                <a:ea typeface="微软雅黑" panose="020B0503020204020204" pitchFamily="34" charset="-122"/>
              </a:rPr>
              <a:t>平移优化</a:t>
            </a:r>
            <a:endParaRPr kumimoji="1" lang="zh-CN" altLang="en-US" sz="2000" dirty="0">
              <a:solidFill>
                <a:srgbClr val="0425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8239640" y="3456605"/>
            <a:ext cx="2412339" cy="307777"/>
          </a:xfrm>
          <a:prstGeom prst="rect">
            <a:avLst/>
          </a:prstGeom>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对描述和要求进行调整。</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4" name="椭圆 33"/>
          <p:cNvSpPr>
            <a:spLocks noChangeAspect="1"/>
          </p:cNvSpPr>
          <p:nvPr/>
        </p:nvSpPr>
        <p:spPr>
          <a:xfrm>
            <a:off x="4900834" y="5196557"/>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椭圆 36"/>
          <p:cNvSpPr>
            <a:spLocks noChangeAspect="1"/>
          </p:cNvSpPr>
          <p:nvPr/>
        </p:nvSpPr>
        <p:spPr>
          <a:xfrm>
            <a:off x="7737870" y="3049314"/>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34"/>
          <p:cNvSpPr>
            <a:spLocks noChangeAspect="1" noChangeArrowheads="1"/>
          </p:cNvSpPr>
          <p:nvPr/>
        </p:nvSpPr>
        <p:spPr bwMode="auto">
          <a:xfrm>
            <a:off x="771426" y="1966749"/>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椭圆 1"/>
          <p:cNvSpPr/>
          <p:nvPr/>
        </p:nvSpPr>
        <p:spPr>
          <a:xfrm>
            <a:off x="1502797" y="5060170"/>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Freeform 34"/>
          <p:cNvSpPr>
            <a:spLocks noChangeAspect="1" noChangeArrowheads="1"/>
          </p:cNvSpPr>
          <p:nvPr/>
        </p:nvSpPr>
        <p:spPr bwMode="auto">
          <a:xfrm>
            <a:off x="1605226" y="5148360"/>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2487299" y="5114371"/>
            <a:ext cx="2207478" cy="400110"/>
          </a:xfrm>
          <a:prstGeom prst="rect">
            <a:avLst/>
          </a:prstGeom>
          <a:noFill/>
        </p:spPr>
        <p:txBody>
          <a:bodyPr wrap="square" rtlCol="0">
            <a:spAutoFit/>
          </a:bodyPr>
          <a:lstStyle/>
          <a:p>
            <a:r>
              <a:rPr kumimoji="1" lang="zh-CN" altLang="en-US" sz="2000" dirty="0">
                <a:solidFill>
                  <a:srgbClr val="0425AA"/>
                </a:solidFill>
                <a:latin typeface="微软雅黑" panose="020B0503020204020204" pitchFamily="34" charset="-122"/>
                <a:ea typeface="微软雅黑" panose="020B0503020204020204" pitchFamily="34" charset="-122"/>
              </a:rPr>
              <a:t>减量优化</a:t>
            </a:r>
            <a:endParaRPr kumimoji="1" lang="zh-CN" altLang="en-US" sz="2000" dirty="0">
              <a:solidFill>
                <a:srgbClr val="0425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p:cNvSpPr/>
          <p:nvPr/>
        </p:nvSpPr>
        <p:spPr>
          <a:xfrm>
            <a:off x="2487297" y="5473072"/>
            <a:ext cx="2412339" cy="377411"/>
          </a:xfrm>
          <a:prstGeom prst="rect">
            <a:avLst/>
          </a:prstGeom>
        </p:spPr>
        <p:txBody>
          <a:bodyPr wrap="square">
            <a:spAutoFit/>
          </a:bodyPr>
          <a:lstStyle/>
          <a:p>
            <a:pP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分为减量和拆分两个方式。</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nvSpPr>
        <p:spPr>
          <a:xfrm>
            <a:off x="4104803" y="2837378"/>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rot="16200000" flipV="1">
            <a:off x="2937067" y="-1581928"/>
            <a:ext cx="153578" cy="5157127"/>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160240"/>
            <a:ext cx="3805086" cy="704850"/>
          </a:xfrm>
          <a:prstGeom prst="rect">
            <a:avLst/>
          </a:prstGeom>
          <a:noFill/>
        </p:spPr>
        <p:txBody>
          <a:bodyPr wrap="square" rtlCol="0">
            <a:noAutofit/>
          </a:bodyPr>
          <a:lstStyle/>
          <a:p>
            <a:pPr>
              <a:lnSpc>
                <a:spcPct val="120000"/>
              </a:lnSpc>
            </a:pPr>
            <a:r>
              <a:rPr kumimoji="1" lang="zh-CN" altLang="en-US" sz="3200" dirty="0">
                <a:latin typeface="微软雅黑" panose="020B0503020204020204" pitchFamily="34" charset="-122"/>
                <a:ea typeface="微软雅黑" panose="020B0503020204020204" pitchFamily="34" charset="-122"/>
                <a:cs typeface="Gautami" panose="020B0502040204020203" pitchFamily="34" charset="0"/>
              </a:rPr>
              <a:t>关于</a:t>
            </a:r>
            <a:r>
              <a:rPr kumimoji="1" lang="en-GB" altLang="zh-CN" sz="3200" dirty="0">
                <a:latin typeface="微软雅黑" panose="020B0503020204020204" pitchFamily="34" charset="-122"/>
                <a:ea typeface="微软雅黑" panose="020B0503020204020204" pitchFamily="34" charset="-122"/>
                <a:cs typeface="Gautami" panose="020B0502040204020203" pitchFamily="34" charset="0"/>
              </a:rPr>
              <a:t>Prompt</a:t>
            </a:r>
            <a:endParaRPr kumimoji="1" lang="zh-CN" altLang="en-US" sz="3200" dirty="0">
              <a:solidFill>
                <a:schemeClr val="tx1"/>
              </a:solidFill>
              <a:latin typeface="微软雅黑" panose="020B0503020204020204" pitchFamily="34" charset="-122"/>
              <a:ea typeface="微软雅黑" panose="020B0503020204020204" pitchFamily="34" charset="-122"/>
              <a:cs typeface="Gautami" panose="020B0502040204020203" pitchFamily="34" charset="0"/>
              <a:sym typeface="微软雅黑" panose="020B0503020204020204" pitchFamily="34" charset="-122"/>
            </a:endParaRPr>
          </a:p>
        </p:txBody>
      </p:sp>
      <p:pic>
        <p:nvPicPr>
          <p:cNvPr id="32" name="图片 31" descr="zhipu.AI_5"/>
          <p:cNvPicPr>
            <a:picLocks noChangeAspect="1"/>
          </p:cNvPicPr>
          <p:nvPr/>
        </p:nvPicPr>
        <p:blipFill>
          <a:blip r:embed="rId1"/>
          <a:stretch>
            <a:fillRect/>
          </a:stretch>
        </p:blipFill>
        <p:spPr>
          <a:xfrm>
            <a:off x="10185400" y="85090"/>
            <a:ext cx="1771015" cy="756285"/>
          </a:xfrm>
          <a:prstGeom prst="rect">
            <a:avLst/>
          </a:prstGeom>
        </p:spPr>
      </p:pic>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本框 24"/>
          <p:cNvSpPr txBox="1"/>
          <p:nvPr/>
        </p:nvSpPr>
        <p:spPr>
          <a:xfrm>
            <a:off x="548322" y="1936850"/>
            <a:ext cx="11095355" cy="3416320"/>
          </a:xfrm>
          <a:prstGeom prst="rect">
            <a:avLst/>
          </a:prstGeom>
          <a:noFill/>
        </p:spPr>
        <p:txBody>
          <a:bodyPr wrap="square" rtlCol="0">
            <a:spAutoFit/>
          </a:bodyPr>
          <a:lstStyle/>
          <a:p>
            <a:pPr algn="l"/>
            <a:r>
              <a:rPr lang="en-GB" altLang="zh-CN" sz="2000" b="1" dirty="0">
                <a:solidFill>
                  <a:srgbClr val="000000"/>
                </a:solidFill>
                <a:latin typeface="微软雅黑" panose="020B0503020204020204" pitchFamily="34" charset="-122"/>
                <a:ea typeface="微软雅黑" panose="020B0503020204020204" pitchFamily="34" charset="-122"/>
              </a:rPr>
              <a:t>Prompt</a:t>
            </a:r>
            <a:endParaRPr lang="en-GB" altLang="zh-CN" sz="2000" b="1" dirty="0">
              <a:solidFill>
                <a:srgbClr val="000000"/>
              </a:solidFill>
              <a:latin typeface="微软雅黑" panose="020B0503020204020204" pitchFamily="34" charset="-122"/>
              <a:ea typeface="微软雅黑" panose="020B0503020204020204" pitchFamily="34" charset="-122"/>
            </a:endParaRPr>
          </a:p>
          <a:p>
            <a:pPr algn="l"/>
            <a:r>
              <a:rPr lang="en-US" altLang="zh-CN" sz="2000" dirty="0">
                <a:solidFill>
                  <a:srgbClr val="000000"/>
                </a:solidFill>
                <a:latin typeface="微软雅黑" panose="020B0503020204020204" pitchFamily="34" charset="-122"/>
                <a:ea typeface="微软雅黑" panose="020B0503020204020204" pitchFamily="34" charset="-122"/>
              </a:rPr>
              <a:t>	</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Prompt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是给</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AI</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模型的指令，可以是一个问题、一段文字描述甚至是一堆带有参数的文字描述。</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Prompt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可以指挥</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AI</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模型在各种场景下进行工作，让</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AI</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模型基于所提供的信息，生成所对应的文本、图片等，完成我们想要它完成的任务。</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2000" dirty="0">
              <a:solidFill>
                <a:srgbClr val="000000"/>
              </a:solidFill>
              <a:latin typeface="微软雅黑" panose="020B0503020204020204" pitchFamily="34" charset="-122"/>
              <a:ea typeface="微软雅黑" panose="020B0503020204020204" pitchFamily="34" charset="-122"/>
            </a:endParaRPr>
          </a:p>
          <a:p>
            <a:pPr algn="l"/>
            <a:r>
              <a:rPr lang="en-GB" altLang="zh-CN" sz="2000" b="1" dirty="0">
                <a:solidFill>
                  <a:srgbClr val="000000"/>
                </a:solidFill>
                <a:latin typeface="微软雅黑" panose="020B0503020204020204" pitchFamily="34" charset="-122"/>
                <a:ea typeface="微软雅黑" panose="020B0503020204020204" pitchFamily="34" charset="-122"/>
              </a:rPr>
              <a:t>System Prompt</a:t>
            </a:r>
            <a:endParaRPr lang="en-GB" altLang="zh-CN" sz="2000" b="1" dirty="0">
              <a:solidFill>
                <a:srgbClr val="000000"/>
              </a:solidFill>
              <a:latin typeface="微软雅黑" panose="020B0503020204020204" pitchFamily="34" charset="-122"/>
              <a:ea typeface="微软雅黑" panose="020B0503020204020204" pitchFamily="34" charset="-122"/>
            </a:endParaRPr>
          </a:p>
          <a:p>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	System Prompt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是一个全局提示，它会作为一个“总领”角色作用于全局。在</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System Prompt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中设定的指令不容易随着上下文的增长而失效，适合设定背景、角色、全局任务等信息，但对比</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User Prompt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来说，</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System Prompt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不宜设定过长。</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GB" altLang="zh-CN" sz="2000" dirty="0">
              <a:solidFill>
                <a:srgbClr val="000000"/>
              </a:solidFill>
              <a:latin typeface="微软雅黑" panose="020B0503020204020204" pitchFamily="34" charset="-122"/>
              <a:ea typeface="微软雅黑" panose="020B0503020204020204" pitchFamily="34" charset="-122"/>
            </a:endParaRPr>
          </a:p>
          <a:p>
            <a:r>
              <a:rPr lang="en-GB" altLang="zh-CN" sz="2000" b="1" dirty="0">
                <a:solidFill>
                  <a:srgbClr val="000000"/>
                </a:solidFill>
                <a:latin typeface="微软雅黑" panose="020B0503020204020204" pitchFamily="34" charset="-122"/>
                <a:ea typeface="微软雅黑" panose="020B0503020204020204" pitchFamily="34" charset="-122"/>
              </a:rPr>
              <a:t>User Prompt</a:t>
            </a:r>
            <a:endParaRPr lang="en-GB" altLang="zh-CN" sz="2000" b="1" dirty="0">
              <a:solidFill>
                <a:srgbClr val="000000"/>
              </a:solidFill>
              <a:latin typeface="微软雅黑" panose="020B0503020204020204" pitchFamily="34" charset="-122"/>
              <a:ea typeface="微软雅黑" panose="020B0503020204020204" pitchFamily="34" charset="-122"/>
            </a:endParaRPr>
          </a:p>
          <a:p>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	User Prompt </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是一个阶段性提示，可以理解为是“用户的话”，从简单的一个问题，到复杂的任务要求，甚至是不同阶段的任务转变，都可以用</a:t>
            </a:r>
            <a:r>
              <a:rPr lang="en-GB" altLang="zh-CN" sz="1600" b="0" i="0" u="none" strike="noStrike" dirty="0">
                <a:solidFill>
                  <a:srgbClr val="000000"/>
                </a:solidFill>
                <a:effectLst/>
                <a:latin typeface="微软雅黑" panose="020B0503020204020204" pitchFamily="34" charset="-122"/>
                <a:ea typeface="微软雅黑" panose="020B0503020204020204" pitchFamily="34" charset="-122"/>
              </a:rPr>
              <a:t>User Prompt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来实现，适合设定阶段性任务、具体的任务要求以及细节。</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grpSp>
        <p:nvGrpSpPr>
          <p:cNvPr id="9" name="组合 8"/>
          <p:cNvGrpSpPr/>
          <p:nvPr/>
        </p:nvGrpSpPr>
        <p:grpSpPr>
          <a:xfrm>
            <a:off x="435292" y="1627773"/>
            <a:ext cx="2722121" cy="1032766"/>
            <a:chOff x="1669" y="2648"/>
            <a:chExt cx="3612" cy="1261"/>
          </a:xfrm>
        </p:grpSpPr>
        <p:sp>
          <p:nvSpPr>
            <p:cNvPr id="10" name="圆角矩形 9"/>
            <p:cNvSpPr/>
            <p:nvPr>
              <p:custDataLst>
                <p:tags r:id="rId2"/>
              </p:custDataLst>
            </p:nvPr>
          </p:nvSpPr>
          <p:spPr>
            <a:xfrm>
              <a:off x="1669" y="2648"/>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custDataLst>
                <p:tags r:id="rId3"/>
              </p:custDataLst>
            </p:nvPr>
          </p:nvSpPr>
          <p:spPr>
            <a:xfrm>
              <a:off x="1849" y="2961"/>
              <a:ext cx="3252" cy="828"/>
            </a:xfrm>
            <a:prstGeom prst="rect">
              <a:avLst/>
            </a:prstGeom>
          </p:spPr>
          <p:txBody>
            <a:bodyPr wrap="square">
              <a:noAutofit/>
            </a:bodyPr>
            <a:lstStyle/>
            <a:p>
              <a:r>
                <a:rPr lang="zh-CN" altLang="en-US" sz="1050" dirty="0">
                  <a:latin typeface="微软雅黑" panose="020B0503020204020204" pitchFamily="34" charset="-122"/>
                  <a:ea typeface="微软雅黑" panose="020B0503020204020204" pitchFamily="34" charset="-122"/>
                </a:rPr>
                <a:t>先把基本的需求写进</a:t>
              </a:r>
              <a:r>
                <a:rPr lang="en-GB" altLang="zh-CN" sz="1050" dirty="0">
                  <a:latin typeface="微软雅黑" panose="020B0503020204020204" pitchFamily="34" charset="-122"/>
                  <a:ea typeface="微软雅黑" panose="020B0503020204020204" pitchFamily="34" charset="-122"/>
                </a:rPr>
                <a:t>prompt</a:t>
              </a:r>
              <a:r>
                <a:rPr lang="zh-CN" altLang="en-GB"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优化前</a:t>
              </a:r>
              <a:r>
                <a:rPr lang="en-US" altLang="zh-CN" sz="1050" dirty="0">
                  <a:latin typeface="微软雅黑" panose="020B0503020204020204" pitchFamily="34" charset="-122"/>
                  <a:ea typeface="微软雅黑" panose="020B0503020204020204" pitchFamily="34" charset="-122"/>
                </a:rPr>
                <a:t>&gt; </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写庆祝新年的对联。</a:t>
              </a:r>
              <a:endParaRPr lang="zh-CN" altLang="en-US" sz="1050" dirty="0">
                <a:latin typeface="微软雅黑" panose="020B0503020204020204" pitchFamily="34" charset="-122"/>
                <a:ea typeface="微软雅黑" panose="020B0503020204020204" pitchFamily="34" charset="-122"/>
              </a:endParaRPr>
            </a:p>
          </p:txBody>
        </p:sp>
      </p:grpSp>
      <p:sp>
        <p:nvSpPr>
          <p:cNvPr id="7"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4"/>
            </p:custDataLst>
          </p:nvPr>
        </p:nvSpPr>
        <p:spPr>
          <a:xfrm rot="5400000" flipH="1">
            <a:off x="3486046" y="2002193"/>
            <a:ext cx="213386" cy="323143"/>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圆角矩形 15"/>
          <p:cNvSpPr/>
          <p:nvPr/>
        </p:nvSpPr>
        <p:spPr>
          <a:xfrm>
            <a:off x="879299" y="778298"/>
            <a:ext cx="10358911" cy="615698"/>
          </a:xfrm>
          <a:prstGeom prst="roundRect">
            <a:avLst>
              <a:gd name="adj" fmla="val 50000"/>
            </a:avLst>
          </a:prstGeom>
          <a:gradFill flip="none" rotWithShape="1">
            <a:gsLst>
              <a:gs pos="0">
                <a:srgbClr val="6570D9"/>
              </a:gs>
              <a:gs pos="100000">
                <a:srgbClr val="6A82D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333749" y="873118"/>
            <a:ext cx="9061899" cy="592782"/>
          </a:xfrm>
          <a:prstGeom prst="rect">
            <a:avLst/>
          </a:prstGeom>
        </p:spPr>
        <p:txBody>
          <a:bodyPr wrap="square">
            <a:noAutofit/>
          </a:bodyPr>
          <a:lstStyle/>
          <a:p>
            <a:r>
              <a:rPr lang="zh-CN" altLang="en-US" sz="1200" dirty="0">
                <a:solidFill>
                  <a:schemeClr val="bg1"/>
                </a:solidFill>
                <a:latin typeface="微软雅黑" panose="020B0503020204020204" pitchFamily="34" charset="-122"/>
                <a:ea typeface="微软雅黑" panose="020B0503020204020204" pitchFamily="34" charset="-122"/>
              </a:rPr>
              <a:t>增量优化是根据需求和</a:t>
            </a:r>
            <a:r>
              <a:rPr lang="en-GB" altLang="zh-CN" sz="1200" dirty="0">
                <a:solidFill>
                  <a:schemeClr val="bg1"/>
                </a:solidFill>
                <a:latin typeface="微软雅黑" panose="020B0503020204020204" pitchFamily="34" charset="-122"/>
                <a:ea typeface="微软雅黑" panose="020B0503020204020204" pitchFamily="34" charset="-122"/>
              </a:rPr>
              <a:t>prompt</a:t>
            </a:r>
            <a:r>
              <a:rPr lang="zh-CN" altLang="en-US" sz="1200" dirty="0">
                <a:solidFill>
                  <a:schemeClr val="bg1"/>
                </a:solidFill>
                <a:latin typeface="微软雅黑" panose="020B0503020204020204" pitchFamily="34" charset="-122"/>
                <a:ea typeface="微软雅黑" panose="020B0503020204020204" pitchFamily="34" charset="-122"/>
              </a:rPr>
              <a:t>表现，在框架里不断增加新的描述和要求，使</a:t>
            </a:r>
            <a:r>
              <a:rPr lang="en-GB" altLang="zh-CN" sz="1200" dirty="0">
                <a:solidFill>
                  <a:schemeClr val="bg1"/>
                </a:solidFill>
                <a:latin typeface="微软雅黑" panose="020B0503020204020204" pitchFamily="34" charset="-122"/>
                <a:ea typeface="微软雅黑" panose="020B0503020204020204" pitchFamily="34" charset="-122"/>
              </a:rPr>
              <a:t>prompt</a:t>
            </a:r>
            <a:r>
              <a:rPr lang="zh-CN" altLang="en-US" sz="1200" dirty="0">
                <a:solidFill>
                  <a:schemeClr val="bg1"/>
                </a:solidFill>
                <a:latin typeface="微软雅黑" panose="020B0503020204020204" pitchFamily="34" charset="-122"/>
                <a:ea typeface="微软雅黑" panose="020B0503020204020204" pitchFamily="34" charset="-122"/>
              </a:rPr>
              <a:t>更适应场景、更符合要求。</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我们通过一个需求来理解：让模型写对联。快过年了，对联会用来张贴在门口。</a:t>
            </a:r>
            <a:endParaRPr lang="zh-CN" altLang="en-US" sz="1200" dirty="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5"/>
          <a:stretch>
            <a:fillRect/>
          </a:stretch>
        </p:blipFill>
        <p:spPr>
          <a:xfrm>
            <a:off x="4095324" y="1626211"/>
            <a:ext cx="3802599" cy="1161763"/>
          </a:xfrm>
          <a:prstGeom prst="rect">
            <a:avLst/>
          </a:prstGeom>
        </p:spPr>
      </p:pic>
      <p:grpSp>
        <p:nvGrpSpPr>
          <p:cNvPr id="18" name="组合 17"/>
          <p:cNvGrpSpPr/>
          <p:nvPr/>
        </p:nvGrpSpPr>
        <p:grpSpPr>
          <a:xfrm>
            <a:off x="9034589" y="1627773"/>
            <a:ext cx="2722121" cy="1032766"/>
            <a:chOff x="1669" y="2648"/>
            <a:chExt cx="3612" cy="1261"/>
          </a:xfrm>
        </p:grpSpPr>
        <p:sp>
          <p:nvSpPr>
            <p:cNvPr id="19" name="圆角矩形 18"/>
            <p:cNvSpPr/>
            <p:nvPr>
              <p:custDataLst>
                <p:tags r:id="rId6"/>
              </p:custDataLst>
            </p:nvPr>
          </p:nvSpPr>
          <p:spPr>
            <a:xfrm>
              <a:off x="1669" y="2648"/>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p:custDataLst>
                <p:tags r:id="rId7"/>
              </p:custDataLst>
            </p:nvPr>
          </p:nvSpPr>
          <p:spPr>
            <a:xfrm>
              <a:off x="1849" y="2785"/>
              <a:ext cx="3252" cy="1004"/>
            </a:xfrm>
            <a:prstGeom prst="rect">
              <a:avLst/>
            </a:prstGeom>
          </p:spPr>
          <p:txBody>
            <a:bodyPr wrap="square">
              <a:noAutofit/>
            </a:bodyPr>
            <a:lstStyle/>
            <a:p>
              <a:r>
                <a:rPr lang="zh-CN" altLang="en-US" sz="1050" dirty="0">
                  <a:latin typeface="微软雅黑" panose="020B0503020204020204" pitchFamily="34" charset="-122"/>
                  <a:ea typeface="微软雅黑" panose="020B0503020204020204" pitchFamily="34" charset="-122"/>
                </a:rPr>
                <a:t>效果：</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模型写出了一副和新年相关的对联，但还是会有一些不足，如：虽然和新年有关但没有提及龙年、对联只有一副可能不够满足需求。</a:t>
              </a:r>
              <a:endParaRPr lang="zh-CN" altLang="en-US" sz="1050" dirty="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435292" y="2942519"/>
            <a:ext cx="2722121" cy="1032766"/>
            <a:chOff x="1669" y="2648"/>
            <a:chExt cx="3612" cy="1261"/>
          </a:xfrm>
        </p:grpSpPr>
        <p:sp>
          <p:nvSpPr>
            <p:cNvPr id="24" name="圆角矩形 23"/>
            <p:cNvSpPr/>
            <p:nvPr>
              <p:custDataLst>
                <p:tags r:id="rId8"/>
              </p:custDataLst>
            </p:nvPr>
          </p:nvSpPr>
          <p:spPr>
            <a:xfrm>
              <a:off x="1669" y="2648"/>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custDataLst>
                <p:tags r:id="rId9"/>
              </p:custDataLst>
            </p:nvPr>
          </p:nvSpPr>
          <p:spPr>
            <a:xfrm>
              <a:off x="1849" y="2961"/>
              <a:ext cx="3252" cy="828"/>
            </a:xfrm>
            <a:prstGeom prst="rect">
              <a:avLst/>
            </a:prstGeom>
          </p:spPr>
          <p:txBody>
            <a:bodyPr wrap="square">
              <a:noAutofit/>
            </a:bodyPr>
            <a:lstStyle/>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优化后</a:t>
              </a:r>
              <a:r>
                <a:rPr lang="en-US" altLang="zh-CN" sz="1050" dirty="0">
                  <a:latin typeface="微软雅黑" panose="020B0503020204020204" pitchFamily="34" charset="-122"/>
                  <a:ea typeface="微软雅黑" panose="020B0503020204020204" pitchFamily="34" charset="-122"/>
                </a:rPr>
                <a:t>-1&gt;</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请你写</a:t>
              </a:r>
              <a:r>
                <a:rPr lang="en-US" altLang="zh-CN" sz="1050" dirty="0">
                  <a:latin typeface="微软雅黑" panose="020B0503020204020204" pitchFamily="34" charset="-122"/>
                  <a:ea typeface="微软雅黑" panose="020B0503020204020204" pitchFamily="34" charset="-122"/>
                </a:rPr>
                <a:t>5</a:t>
              </a:r>
              <a:r>
                <a:rPr lang="zh-CN" altLang="en-US" sz="1050" dirty="0">
                  <a:latin typeface="微软雅黑" panose="020B0503020204020204" pitchFamily="34" charset="-122"/>
                  <a:ea typeface="微软雅黑" panose="020B0503020204020204" pitchFamily="34" charset="-122"/>
                </a:rPr>
                <a:t>副对联，主题是庆祝龙年新年。</a:t>
              </a:r>
              <a:endParaRPr lang="zh-CN" altLang="en-US" sz="1050" dirty="0">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9034589" y="2952556"/>
            <a:ext cx="2722121" cy="1027140"/>
            <a:chOff x="1669" y="2741"/>
            <a:chExt cx="3612" cy="1261"/>
          </a:xfrm>
        </p:grpSpPr>
        <p:sp>
          <p:nvSpPr>
            <p:cNvPr id="27" name="圆角矩形 26"/>
            <p:cNvSpPr/>
            <p:nvPr>
              <p:custDataLst>
                <p:tags r:id="rId10"/>
              </p:custDataLst>
            </p:nvPr>
          </p:nvSpPr>
          <p:spPr>
            <a:xfrm>
              <a:off x="1669" y="2741"/>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27"/>
            <p:cNvSpPr/>
            <p:nvPr>
              <p:custDataLst>
                <p:tags r:id="rId11"/>
              </p:custDataLst>
            </p:nvPr>
          </p:nvSpPr>
          <p:spPr>
            <a:xfrm>
              <a:off x="1849" y="2834"/>
              <a:ext cx="3252" cy="1004"/>
            </a:xfrm>
            <a:prstGeom prst="rect">
              <a:avLst/>
            </a:prstGeom>
          </p:spPr>
          <p:txBody>
            <a:bodyPr wrap="square">
              <a:noAutofit/>
            </a:bodyPr>
            <a:lstStyle/>
            <a:p>
              <a:r>
                <a:rPr lang="zh-CN" altLang="en-US" sz="1050" dirty="0">
                  <a:latin typeface="微软雅黑" panose="020B0503020204020204" pitchFamily="34" charset="-122"/>
                  <a:ea typeface="微软雅黑" panose="020B0503020204020204" pitchFamily="34" charset="-122"/>
                </a:rPr>
                <a:t>效果：</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模型写出了</a:t>
              </a:r>
              <a:r>
                <a:rPr lang="en-US" altLang="zh-CN" sz="1050" dirty="0">
                  <a:latin typeface="微软雅黑" panose="020B0503020204020204" pitchFamily="34" charset="-122"/>
                  <a:ea typeface="微软雅黑" panose="020B0503020204020204" pitchFamily="34" charset="-122"/>
                </a:rPr>
                <a:t>5</a:t>
              </a:r>
              <a:r>
                <a:rPr lang="zh-CN" altLang="en-US" sz="1050" dirty="0">
                  <a:latin typeface="微软雅黑" panose="020B0503020204020204" pitchFamily="34" charset="-122"/>
                  <a:ea typeface="微软雅黑" panose="020B0503020204020204" pitchFamily="34" charset="-122"/>
                </a:rPr>
                <a:t>副对联，且每一个都提到了龙年，但对联出现了不完整的情况，缺少横批，需要再增加要求去规范输出。</a:t>
              </a:r>
              <a:endParaRPr lang="zh-CN" altLang="en-US" sz="1050" dirty="0">
                <a:latin typeface="微软雅黑" panose="020B0503020204020204" pitchFamily="34" charset="-122"/>
                <a:ea typeface="微软雅黑" panose="020B0503020204020204" pitchFamily="34" charset="-122"/>
              </a:endParaRPr>
            </a:p>
          </p:txBody>
        </p:sp>
      </p:grpSp>
      <p:pic>
        <p:nvPicPr>
          <p:cNvPr id="29" name="图片 28"/>
          <p:cNvPicPr>
            <a:picLocks noChangeAspect="1"/>
          </p:cNvPicPr>
          <p:nvPr/>
        </p:nvPicPr>
        <p:blipFill>
          <a:blip r:embed="rId12"/>
          <a:stretch>
            <a:fillRect/>
          </a:stretch>
        </p:blipFill>
        <p:spPr>
          <a:xfrm>
            <a:off x="4095325" y="2898399"/>
            <a:ext cx="3802598" cy="1255382"/>
          </a:xfrm>
          <a:prstGeom prst="rect">
            <a:avLst/>
          </a:prstGeom>
        </p:spPr>
      </p:pic>
      <p:grpSp>
        <p:nvGrpSpPr>
          <p:cNvPr id="30" name="组合 29"/>
          <p:cNvGrpSpPr/>
          <p:nvPr/>
        </p:nvGrpSpPr>
        <p:grpSpPr>
          <a:xfrm>
            <a:off x="435291" y="4329797"/>
            <a:ext cx="2722121" cy="1030901"/>
            <a:chOff x="1669" y="2648"/>
            <a:chExt cx="3612" cy="1261"/>
          </a:xfrm>
        </p:grpSpPr>
        <p:sp>
          <p:nvSpPr>
            <p:cNvPr id="31" name="圆角矩形 30"/>
            <p:cNvSpPr/>
            <p:nvPr>
              <p:custDataLst>
                <p:tags r:id="rId13"/>
              </p:custDataLst>
            </p:nvPr>
          </p:nvSpPr>
          <p:spPr>
            <a:xfrm>
              <a:off x="1669" y="2648"/>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31"/>
            <p:cNvSpPr/>
            <p:nvPr>
              <p:custDataLst>
                <p:tags r:id="rId14"/>
              </p:custDataLst>
            </p:nvPr>
          </p:nvSpPr>
          <p:spPr>
            <a:xfrm>
              <a:off x="1849" y="2917"/>
              <a:ext cx="3252" cy="828"/>
            </a:xfrm>
            <a:prstGeom prst="rect">
              <a:avLst/>
            </a:prstGeom>
          </p:spPr>
          <p:txBody>
            <a:bodyPr wrap="square">
              <a:noAutofit/>
            </a:bodyPr>
            <a:lstStyle/>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优化后</a:t>
              </a:r>
              <a:r>
                <a:rPr lang="en-US" altLang="zh-CN" sz="1050" dirty="0">
                  <a:latin typeface="微软雅黑" panose="020B0503020204020204" pitchFamily="34" charset="-122"/>
                  <a:ea typeface="微软雅黑" panose="020B0503020204020204" pitchFamily="34" charset="-122"/>
                </a:rPr>
                <a:t>-2&gt;</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请你写</a:t>
              </a:r>
              <a:r>
                <a:rPr lang="en-US" altLang="zh-CN" sz="1050" dirty="0">
                  <a:latin typeface="微软雅黑" panose="020B0503020204020204" pitchFamily="34" charset="-122"/>
                  <a:ea typeface="微软雅黑" panose="020B0503020204020204" pitchFamily="34" charset="-122"/>
                </a:rPr>
                <a:t>5</a:t>
              </a:r>
              <a:r>
                <a:rPr lang="zh-CN" altLang="en-US" sz="1050" dirty="0">
                  <a:latin typeface="微软雅黑" panose="020B0503020204020204" pitchFamily="34" charset="-122"/>
                  <a:ea typeface="微软雅黑" panose="020B0503020204020204" pitchFamily="34" charset="-122"/>
                </a:rPr>
                <a:t>副对联，主题是庆祝龙年新年。 </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对联需要包括上联、下联和横批。</a:t>
              </a:r>
              <a:endParaRPr lang="zh-CN" altLang="en-US" sz="1050"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9034588" y="4339273"/>
            <a:ext cx="2722121" cy="1027140"/>
            <a:chOff x="1669" y="2741"/>
            <a:chExt cx="3612" cy="1261"/>
          </a:xfrm>
        </p:grpSpPr>
        <p:sp>
          <p:nvSpPr>
            <p:cNvPr id="35" name="圆角矩形 34"/>
            <p:cNvSpPr/>
            <p:nvPr>
              <p:custDataLst>
                <p:tags r:id="rId15"/>
              </p:custDataLst>
            </p:nvPr>
          </p:nvSpPr>
          <p:spPr>
            <a:xfrm>
              <a:off x="1669" y="2741"/>
              <a:ext cx="3612" cy="1261"/>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36"/>
            <p:cNvSpPr/>
            <p:nvPr>
              <p:custDataLst>
                <p:tags r:id="rId16"/>
              </p:custDataLst>
            </p:nvPr>
          </p:nvSpPr>
          <p:spPr>
            <a:xfrm>
              <a:off x="1849" y="3027"/>
              <a:ext cx="3252" cy="543"/>
            </a:xfrm>
            <a:prstGeom prst="rect">
              <a:avLst/>
            </a:prstGeom>
          </p:spPr>
          <p:txBody>
            <a:bodyPr wrap="square">
              <a:noAutofit/>
            </a:bodyPr>
            <a:lstStyle/>
            <a:p>
              <a:r>
                <a:rPr lang="zh-CN" altLang="en-US" sz="1050" dirty="0">
                  <a:latin typeface="微软雅黑" panose="020B0503020204020204" pitchFamily="34" charset="-122"/>
                  <a:ea typeface="微软雅黑" panose="020B0503020204020204" pitchFamily="34" charset="-122"/>
                </a:rPr>
                <a:t>效果：</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符合预期</a:t>
              </a:r>
              <a:endParaRPr lang="zh-CN" altLang="en-US" sz="1050" dirty="0">
                <a:latin typeface="微软雅黑" panose="020B0503020204020204" pitchFamily="34" charset="-122"/>
                <a:ea typeface="微软雅黑" panose="020B0503020204020204" pitchFamily="34" charset="-122"/>
              </a:endParaRPr>
            </a:p>
          </p:txBody>
        </p:sp>
      </p:grpSp>
      <p:pic>
        <p:nvPicPr>
          <p:cNvPr id="39" name="图片 38"/>
          <p:cNvPicPr>
            <a:picLocks noChangeAspect="1"/>
          </p:cNvPicPr>
          <p:nvPr/>
        </p:nvPicPr>
        <p:blipFill>
          <a:blip r:embed="rId17"/>
          <a:stretch>
            <a:fillRect/>
          </a:stretch>
        </p:blipFill>
        <p:spPr>
          <a:xfrm>
            <a:off x="4095324" y="4326236"/>
            <a:ext cx="3802598" cy="1101921"/>
          </a:xfrm>
          <a:prstGeom prst="rect">
            <a:avLst/>
          </a:prstGeom>
        </p:spPr>
      </p:pic>
      <p:sp>
        <p:nvSpPr>
          <p:cNvPr id="40" name="圆角矩形 39"/>
          <p:cNvSpPr/>
          <p:nvPr/>
        </p:nvSpPr>
        <p:spPr>
          <a:xfrm>
            <a:off x="879299" y="5668462"/>
            <a:ext cx="10358911" cy="615698"/>
          </a:xfrm>
          <a:prstGeom prst="roundRect">
            <a:avLst>
              <a:gd name="adj" fmla="val 50000"/>
            </a:avLst>
          </a:prstGeom>
          <a:gradFill flip="none" rotWithShape="1">
            <a:gsLst>
              <a:gs pos="0">
                <a:srgbClr val="6570D9"/>
              </a:gs>
              <a:gs pos="100000">
                <a:srgbClr val="6A82D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40"/>
          <p:cNvSpPr/>
          <p:nvPr/>
        </p:nvSpPr>
        <p:spPr>
          <a:xfrm>
            <a:off x="1381101" y="5749012"/>
            <a:ext cx="9061899" cy="592782"/>
          </a:xfrm>
          <a:prstGeom prst="rect">
            <a:avLst/>
          </a:prstGeom>
        </p:spPr>
        <p:txBody>
          <a:bodyPr wrap="square">
            <a:noAutofit/>
          </a:bodyPr>
          <a:lstStyle/>
          <a:p>
            <a:r>
              <a:rPr lang="zh-CN" altLang="en-US" sz="1200" dirty="0">
                <a:solidFill>
                  <a:schemeClr val="bg1"/>
                </a:solidFill>
                <a:latin typeface="微软雅黑" panose="020B0503020204020204" pitchFamily="34" charset="-122"/>
                <a:ea typeface="微软雅黑" panose="020B0503020204020204" pitchFamily="34" charset="-122"/>
              </a:rPr>
              <a:t>在实际的使用中，增量优化是最常见的。</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但要注意，一味的增量很容易出现提示词冗余现象，反而造成效果不佳，优化是一个融合的过程，而不是单纯的堆叠。</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2"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18"/>
            </p:custDataLst>
          </p:nvPr>
        </p:nvSpPr>
        <p:spPr>
          <a:xfrm rot="5400000" flipH="1">
            <a:off x="8372833" y="2064583"/>
            <a:ext cx="213386" cy="323143"/>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19"/>
            </p:custDataLst>
          </p:nvPr>
        </p:nvSpPr>
        <p:spPr>
          <a:xfrm rot="5400000" flipH="1">
            <a:off x="3486045" y="3302080"/>
            <a:ext cx="213386" cy="323143"/>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20"/>
            </p:custDataLst>
          </p:nvPr>
        </p:nvSpPr>
        <p:spPr>
          <a:xfrm rot="5400000" flipH="1">
            <a:off x="8372833" y="3426908"/>
            <a:ext cx="213386" cy="323143"/>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21"/>
            </p:custDataLst>
          </p:nvPr>
        </p:nvSpPr>
        <p:spPr>
          <a:xfrm rot="5400000" flipH="1">
            <a:off x="3486045" y="4757127"/>
            <a:ext cx="213386" cy="323143"/>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22"/>
            </p:custDataLst>
          </p:nvPr>
        </p:nvSpPr>
        <p:spPr>
          <a:xfrm rot="5400000" flipH="1">
            <a:off x="8372831" y="4759927"/>
            <a:ext cx="213386" cy="323143"/>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grpSp>
        <p:nvGrpSpPr>
          <p:cNvPr id="9" name="组合 8"/>
          <p:cNvGrpSpPr/>
          <p:nvPr/>
        </p:nvGrpSpPr>
        <p:grpSpPr>
          <a:xfrm>
            <a:off x="235586" y="1719108"/>
            <a:ext cx="3627028" cy="4598028"/>
            <a:chOff x="1669" y="2648"/>
            <a:chExt cx="3363" cy="1123"/>
          </a:xfrm>
        </p:grpSpPr>
        <p:sp>
          <p:nvSpPr>
            <p:cNvPr id="10" name="圆角矩形 9"/>
            <p:cNvSpPr/>
            <p:nvPr>
              <p:custDataLst>
                <p:tags r:id="rId2"/>
              </p:custDataLst>
            </p:nvPr>
          </p:nvSpPr>
          <p:spPr>
            <a:xfrm>
              <a:off x="1669" y="2648"/>
              <a:ext cx="3363" cy="1107"/>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custDataLst>
                <p:tags r:id="rId3"/>
              </p:custDataLst>
            </p:nvPr>
          </p:nvSpPr>
          <p:spPr>
            <a:xfrm>
              <a:off x="1885" y="2681"/>
              <a:ext cx="3147" cy="1090"/>
            </a:xfrm>
            <a:prstGeom prst="rect">
              <a:avLst/>
            </a:prstGeom>
          </p:spPr>
          <p:txBody>
            <a:bodyPr wrap="square">
              <a:noAutofit/>
            </a:bodyPr>
            <a:lstStyle/>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优化前</a:t>
              </a:r>
              <a:r>
                <a:rPr lang="en-US" altLang="zh-CN" sz="1050" dirty="0">
                  <a:latin typeface="微软雅黑" panose="020B0503020204020204" pitchFamily="34" charset="-122"/>
                  <a:ea typeface="微软雅黑" panose="020B0503020204020204" pitchFamily="34" charset="-122"/>
                </a:rPr>
                <a:t>&gt;</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以下是</a:t>
              </a:r>
              <a:r>
                <a:rPr lang="en-US" altLang="zh-CN" sz="1050" dirty="0">
                  <a:latin typeface="微软雅黑" panose="020B0503020204020204" pitchFamily="34" charset="-122"/>
                  <a:ea typeface="微软雅黑" panose="020B0503020204020204" pitchFamily="34" charset="-122"/>
                </a:rPr>
                <a:t>6</a:t>
              </a:r>
              <a:r>
                <a:rPr lang="zh-CN" altLang="en-US" sz="1050" dirty="0">
                  <a:latin typeface="微软雅黑" panose="020B0503020204020204" pitchFamily="34" charset="-122"/>
                  <a:ea typeface="微软雅黑" panose="020B0503020204020204" pitchFamily="34" charset="-122"/>
                </a:rPr>
                <a:t>个专家的序号、擅长知识和备注信息：</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、工作知识（这个专家可以回答对</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的询问。）</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2</a:t>
              </a:r>
              <a:r>
                <a:rPr lang="zh-CN" altLang="en-US" sz="1050" dirty="0">
                  <a:latin typeface="微软雅黑" panose="020B0503020204020204" pitchFamily="34" charset="-122"/>
                  <a:ea typeface="微软雅黑" panose="020B0503020204020204" pitchFamily="34" charset="-122"/>
                </a:rPr>
                <a:t>、影视知识（主要包含</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rPr>
                <a:t>、百科知识（包含</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的信息等。）</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4</a:t>
              </a:r>
              <a:r>
                <a:rPr lang="zh-CN" altLang="en-US" sz="1050" dirty="0">
                  <a:latin typeface="微软雅黑" panose="020B0503020204020204" pitchFamily="34" charset="-122"/>
                  <a:ea typeface="微软雅黑" panose="020B0503020204020204" pitchFamily="34" charset="-122"/>
                </a:rPr>
                <a:t>、法律知识（可以回答</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5</a:t>
              </a:r>
              <a:r>
                <a:rPr lang="zh-CN" altLang="en-US" sz="1050" dirty="0">
                  <a:latin typeface="微软雅黑" panose="020B0503020204020204" pitchFamily="34" charset="-122"/>
                  <a:ea typeface="微软雅黑" panose="020B0503020204020204" pitchFamily="34" charset="-122"/>
                </a:rPr>
                <a:t>、旅行问询（该专家擅长</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，可以回答</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6</a:t>
              </a:r>
              <a:r>
                <a:rPr lang="zh-CN" altLang="en-US" sz="1050" dirty="0">
                  <a:latin typeface="微软雅黑" panose="020B0503020204020204" pitchFamily="34" charset="-122"/>
                  <a:ea typeface="微软雅黑" panose="020B0503020204020204" pitchFamily="34" charset="-122"/>
                </a:rPr>
                <a:t>、美食知识（该专家了解</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你是一个智能助手，现在，你需要仔细阅读问题，判断以上哪个专家最能回答这个问题，挑选出最能回答问题的专家标号和擅长知识。</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要求：</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输出格式按照“分析”、“标号”、“擅长知识”的顺序输出。</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注意不要修改“擅长知识”的表述。</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注意区分旅行和美食，这两类的专家是区分开的。</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等都是</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，属于工作相关。</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等都属于百科，可以让百科知识专家回复。</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属于法律范围，</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属于百科范围，请注意区分。</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等都可以参考美食知识。 </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影视知识包含“</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等情况。</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旅行知识重点在</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。可以回答“</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等问题</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仔细阅读</a:t>
              </a:r>
              <a:r>
                <a:rPr lang="en-US" altLang="zh-CN" sz="1050" dirty="0">
                  <a:latin typeface="微软雅黑" panose="020B0503020204020204" pitchFamily="34" charset="-122"/>
                  <a:ea typeface="微软雅黑" panose="020B0503020204020204" pitchFamily="34" charset="-122"/>
                </a:rPr>
                <a:t>6</a:t>
              </a:r>
              <a:r>
                <a:rPr lang="zh-CN" altLang="en-US" sz="1050" dirty="0">
                  <a:latin typeface="微软雅黑" panose="020B0503020204020204" pitchFamily="34" charset="-122"/>
                  <a:ea typeface="微软雅黑" panose="020B0503020204020204" pitchFamily="34" charset="-122"/>
                </a:rPr>
                <a:t>个专家的擅长描述，分析并判断问题可以由哪位专家回答，输出最能回答问题的一个专家，不需要回答具体问题。</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问题：“</a:t>
              </a:r>
              <a:r>
                <a:rPr lang="en-US" altLang="zh-CN" sz="1050" dirty="0">
                  <a:latin typeface="微软雅黑" panose="020B0503020204020204" pitchFamily="34" charset="-122"/>
                  <a:ea typeface="微软雅黑" panose="020B0503020204020204" pitchFamily="34" charset="-122"/>
                </a:rPr>
                <a:t>{</a:t>
              </a:r>
              <a:r>
                <a:rPr lang="en-GB" altLang="zh-CN" sz="1050" dirty="0">
                  <a:latin typeface="微软雅黑" panose="020B0503020204020204" pitchFamily="34" charset="-122"/>
                  <a:ea typeface="微软雅黑" panose="020B0503020204020204" pitchFamily="34" charset="-122"/>
                </a:rPr>
                <a:t>Query}”</a:t>
              </a:r>
              <a:endParaRPr lang="en-GB" altLang="zh-CN" sz="1050" dirty="0">
                <a:latin typeface="微软雅黑" panose="020B0503020204020204" pitchFamily="34" charset="-122"/>
                <a:ea typeface="微软雅黑" panose="020B0503020204020204" pitchFamily="34" charset="-122"/>
              </a:endParaRPr>
            </a:p>
          </p:txBody>
        </p:sp>
      </p:grpSp>
      <p:sp>
        <p:nvSpPr>
          <p:cNvPr id="16" name="圆角矩形 15"/>
          <p:cNvSpPr/>
          <p:nvPr/>
        </p:nvSpPr>
        <p:spPr>
          <a:xfrm>
            <a:off x="879299" y="868450"/>
            <a:ext cx="10358911" cy="615698"/>
          </a:xfrm>
          <a:prstGeom prst="roundRect">
            <a:avLst>
              <a:gd name="adj" fmla="val 50000"/>
            </a:avLst>
          </a:prstGeom>
          <a:gradFill flip="none" rotWithShape="1">
            <a:gsLst>
              <a:gs pos="0">
                <a:srgbClr val="6570D9"/>
              </a:gs>
              <a:gs pos="100000">
                <a:srgbClr val="6A82D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381101" y="949057"/>
            <a:ext cx="9061899" cy="592782"/>
          </a:xfrm>
          <a:prstGeom prst="rect">
            <a:avLst/>
          </a:prstGeom>
        </p:spPr>
        <p:txBody>
          <a:bodyPr wrap="square">
            <a:noAutofit/>
          </a:bodyPr>
          <a:lstStyle/>
          <a:p>
            <a:r>
              <a:rPr lang="zh-CN" altLang="en-US" sz="1200" dirty="0">
                <a:solidFill>
                  <a:schemeClr val="bg1"/>
                </a:solidFill>
                <a:latin typeface="微软雅黑" panose="020B0503020204020204" pitchFamily="34" charset="-122"/>
                <a:ea typeface="微软雅黑" panose="020B0503020204020204" pitchFamily="34" charset="-122"/>
              </a:rPr>
              <a:t>平移优化是指对表现不好的描述和要求进行调整，更换表述或整体格式，但具体的需求以及要求没有变化。</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展示一个平移优化的示例来帮助理解。</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595939" y="1719108"/>
            <a:ext cx="6493234" cy="4692092"/>
            <a:chOff x="1843" y="2648"/>
            <a:chExt cx="3496" cy="1141"/>
          </a:xfrm>
        </p:grpSpPr>
        <p:sp>
          <p:nvSpPr>
            <p:cNvPr id="4" name="圆角矩形 3"/>
            <p:cNvSpPr/>
            <p:nvPr>
              <p:custDataLst>
                <p:tags r:id="rId4"/>
              </p:custDataLst>
            </p:nvPr>
          </p:nvSpPr>
          <p:spPr>
            <a:xfrm>
              <a:off x="1843" y="2648"/>
              <a:ext cx="3438" cy="1102"/>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custDataLst>
                <p:tags r:id="rId5"/>
              </p:custDataLst>
            </p:nvPr>
          </p:nvSpPr>
          <p:spPr>
            <a:xfrm>
              <a:off x="1953" y="2664"/>
              <a:ext cx="3386" cy="1125"/>
            </a:xfrm>
            <a:prstGeom prst="rect">
              <a:avLst/>
            </a:prstGeom>
          </p:spPr>
          <p:txBody>
            <a:bodyPr wrap="square">
              <a:noAutofit/>
            </a:bodyPr>
            <a:lstStyle/>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优化后</a:t>
              </a:r>
              <a:r>
                <a:rPr lang="en-US" altLang="zh-CN" sz="1050" dirty="0">
                  <a:latin typeface="微软雅黑" panose="020B0503020204020204" pitchFamily="34" charset="-122"/>
                  <a:ea typeface="微软雅黑" panose="020B0503020204020204" pitchFamily="34" charset="-122"/>
                </a:rPr>
                <a:t>&gt;</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你是一个智能助手，在工作过程中，你有</a:t>
              </a:r>
              <a:r>
                <a:rPr lang="en-US" altLang="zh-CN" sz="1050" dirty="0">
                  <a:latin typeface="微软雅黑" panose="020B0503020204020204" pitchFamily="34" charset="-122"/>
                  <a:ea typeface="微软雅黑" panose="020B0503020204020204" pitchFamily="34" charset="-122"/>
                </a:rPr>
                <a:t>6</a:t>
              </a:r>
              <a:r>
                <a:rPr lang="zh-CN" altLang="en-US" sz="1050" dirty="0">
                  <a:latin typeface="微软雅黑" panose="020B0503020204020204" pitchFamily="34" charset="-122"/>
                  <a:ea typeface="微软雅黑" panose="020B0503020204020204" pitchFamily="34" charset="-122"/>
                </a:rPr>
                <a:t>个知识库可以参考，这些知识库的序号、名称和解释见下表：</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知识库分类目录表格</a:t>
              </a:r>
              <a:r>
                <a:rPr lang="en-US" altLang="zh-CN" sz="1050" dirty="0">
                  <a:latin typeface="微软雅黑" panose="020B0503020204020204" pitchFamily="34" charset="-122"/>
                  <a:ea typeface="微软雅黑" panose="020B0503020204020204" pitchFamily="34" charset="-122"/>
                </a:rPr>
                <a:t>&gt;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序号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名称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解释 </a:t>
              </a:r>
              <a:r>
                <a:rPr lang="en-US" altLang="zh-CN"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1 | </a:t>
              </a:r>
              <a:r>
                <a:rPr lang="zh-CN" altLang="en-US" sz="1050" dirty="0">
                  <a:latin typeface="微软雅黑" panose="020B0503020204020204" pitchFamily="34" charset="-122"/>
                  <a:ea typeface="微软雅黑" panose="020B0503020204020204" pitchFamily="34" charset="-122"/>
                </a:rPr>
                <a:t>工作知识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这个知识库记录了</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的知识。 </a:t>
              </a:r>
              <a:r>
                <a:rPr lang="en-US" altLang="zh-CN"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2 | </a:t>
              </a:r>
              <a:r>
                <a:rPr lang="zh-CN" altLang="en-US" sz="1050" dirty="0">
                  <a:latin typeface="微软雅黑" panose="020B0503020204020204" pitchFamily="34" charset="-122"/>
                  <a:ea typeface="微软雅黑" panose="020B0503020204020204" pitchFamily="34" charset="-122"/>
                </a:rPr>
                <a:t>影视知识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主要包含</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 </a:t>
              </a:r>
              <a:r>
                <a:rPr lang="en-US" altLang="zh-CN"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3 | </a:t>
              </a:r>
              <a:r>
                <a:rPr lang="zh-CN" altLang="en-US" sz="1050" dirty="0">
                  <a:latin typeface="微软雅黑" panose="020B0503020204020204" pitchFamily="34" charset="-122"/>
                  <a:ea typeface="微软雅黑" panose="020B0503020204020204" pitchFamily="34" charset="-122"/>
                </a:rPr>
                <a:t>百科知识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包含</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的信息等。 </a:t>
              </a:r>
              <a:r>
                <a:rPr lang="en-US" altLang="zh-CN"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4 | </a:t>
              </a:r>
              <a:r>
                <a:rPr lang="zh-CN" altLang="en-US" sz="1050" dirty="0">
                  <a:latin typeface="微软雅黑" panose="020B0503020204020204" pitchFamily="34" charset="-122"/>
                  <a:ea typeface="微软雅黑" panose="020B0503020204020204" pitchFamily="34" charset="-122"/>
                </a:rPr>
                <a:t>法律知识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包括</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5 | </a:t>
              </a:r>
              <a:r>
                <a:rPr lang="zh-CN" altLang="en-US" sz="1050" dirty="0">
                  <a:latin typeface="微软雅黑" panose="020B0503020204020204" pitchFamily="34" charset="-122"/>
                  <a:ea typeface="微软雅黑" panose="020B0503020204020204" pitchFamily="34" charset="-122"/>
                </a:rPr>
                <a:t>旅行问询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该知识库记录了</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6 | </a:t>
              </a:r>
              <a:r>
                <a:rPr lang="zh-CN" altLang="en-US" sz="1050" dirty="0">
                  <a:latin typeface="微软雅黑" panose="020B0503020204020204" pitchFamily="34" charset="-122"/>
                  <a:ea typeface="微软雅黑" panose="020B0503020204020204" pitchFamily="34" charset="-122"/>
                </a:rPr>
                <a:t>美食知识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该知识库记录了</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要做的事</a:t>
              </a:r>
              <a:r>
                <a:rPr lang="en-US" altLang="zh-CN" sz="1050" dirty="0">
                  <a:latin typeface="微软雅黑" panose="020B0503020204020204" pitchFamily="34" charset="-122"/>
                  <a:ea typeface="微软雅黑" panose="020B0503020204020204" pitchFamily="34" charset="-122"/>
                </a:rPr>
                <a:t>&gt;</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你是一个智能助手，你需要仔细阅读问题，判断知识库分类目录中哪个知识库可以回答问题，充分思考后，选择并输出最合适的知识库名称和序号。</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知识库选择指南</a:t>
              </a:r>
              <a:r>
                <a:rPr lang="en-US" altLang="zh-CN" sz="1050" dirty="0">
                  <a:latin typeface="微软雅黑" panose="020B0503020204020204" pitchFamily="34" charset="-122"/>
                  <a:ea typeface="微软雅黑" panose="020B0503020204020204" pitchFamily="34" charset="-122"/>
                </a:rPr>
                <a:t>&gt;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影视知识</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当问题是询问“</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等情况时，你需要查看影视知识，可以参考影视知识库。</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百科知识</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回答“</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等问题时，你需要查询</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才能知道，这类问题可以参考百科知识。</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法律知识</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该知识库重点在于</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。回答“</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等问题，必须要</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，所以要参考法律知识。</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旅行问询</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该知识库重点在</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。可以回答“</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等旅行类问题。</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美食知识</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等都可以参考美食知识。</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所有与影视、法律、旅行、美食相关的问题，都和工作知识无关。</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影视、法律、旅行、美食是四个不同的方向，如果问题中明确想问的是旅行，则与美食无关。</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知识库选择要求</a:t>
              </a:r>
              <a:r>
                <a:rPr lang="en-US" altLang="zh-CN" sz="1050" dirty="0">
                  <a:latin typeface="微软雅黑" panose="020B0503020204020204" pitchFamily="34" charset="-122"/>
                  <a:ea typeface="微软雅黑" panose="020B0503020204020204" pitchFamily="34" charset="-122"/>
                </a:rPr>
                <a:t>&gt;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你要先仔细阅读问题，然后观察</a:t>
              </a:r>
              <a:r>
                <a:rPr lang="en-US" altLang="zh-CN" sz="1050" dirty="0">
                  <a:latin typeface="微软雅黑" panose="020B0503020204020204" pitchFamily="34" charset="-122"/>
                  <a:ea typeface="微软雅黑" panose="020B0503020204020204" pitchFamily="34" charset="-122"/>
                </a:rPr>
                <a:t>16</a:t>
              </a:r>
              <a:r>
                <a:rPr lang="zh-CN" altLang="en-US" sz="1050" dirty="0">
                  <a:latin typeface="微软雅黑" panose="020B0503020204020204" pitchFamily="34" charset="-122"/>
                  <a:ea typeface="微软雅黑" panose="020B0503020204020204" pitchFamily="34" charset="-122"/>
                </a:rPr>
                <a:t>个知识库的解释，接着结合选择指南分析思考哪个知识库可以用来回答问题，最后输出最能回答问题的一个知识库名称和序号。</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输出格式严格按照“分析思考：”、“知识库名称：”、“序号：”的顺序输出。</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&lt;</a:t>
              </a:r>
              <a:r>
                <a:rPr lang="zh-CN" altLang="en-US" sz="1050" dirty="0">
                  <a:latin typeface="微软雅黑" panose="020B0503020204020204" pitchFamily="34" charset="-122"/>
                  <a:ea typeface="微软雅黑" panose="020B0503020204020204" pitchFamily="34" charset="-122"/>
                </a:rPr>
                <a:t>问题示例</a:t>
              </a:r>
              <a:r>
                <a:rPr lang="en-US" altLang="zh-CN" sz="1050" dirty="0">
                  <a:latin typeface="微软雅黑" panose="020B0503020204020204" pitchFamily="34" charset="-122"/>
                  <a:ea typeface="微软雅黑" panose="020B0503020204020204" pitchFamily="34" charset="-122"/>
                </a:rPr>
                <a:t>&gt;</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问题：“</a:t>
              </a:r>
              <a:r>
                <a:rPr lang="en-US" altLang="zh-CN" sz="1050" dirty="0">
                  <a:latin typeface="微软雅黑" panose="020B0503020204020204" pitchFamily="34" charset="-122"/>
                  <a:ea typeface="微软雅黑" panose="020B0503020204020204" pitchFamily="34" charset="-122"/>
                </a:rPr>
                <a:t>{</a:t>
              </a:r>
              <a:r>
                <a:rPr lang="en-GB" altLang="zh-CN" sz="1050" dirty="0">
                  <a:latin typeface="微软雅黑" panose="020B0503020204020204" pitchFamily="34" charset="-122"/>
                  <a:ea typeface="微软雅黑" panose="020B0503020204020204" pitchFamily="34" charset="-122"/>
                </a:rPr>
                <a:t>Query}”</a:t>
              </a:r>
              <a:endParaRPr lang="en-GB" altLang="zh-CN" sz="1050" dirty="0">
                <a:latin typeface="微软雅黑" panose="020B0503020204020204" pitchFamily="34" charset="-122"/>
                <a:ea typeface="微软雅黑" panose="020B0503020204020204" pitchFamily="34" charset="-122"/>
              </a:endParaRPr>
            </a:p>
          </p:txBody>
        </p:sp>
      </p:grpSp>
      <p:sp>
        <p:nvSpPr>
          <p:cNvPr id="8" name="圆角矩形 7"/>
          <p:cNvSpPr/>
          <p:nvPr>
            <p:custDataLst>
              <p:tags r:id="rId6"/>
            </p:custDataLst>
          </p:nvPr>
        </p:nvSpPr>
        <p:spPr>
          <a:xfrm>
            <a:off x="3970565" y="1830292"/>
            <a:ext cx="1522582" cy="4420784"/>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4095572" y="2342895"/>
            <a:ext cx="1289850" cy="3485570"/>
          </a:xfrm>
          <a:prstGeom prst="rect">
            <a:avLst/>
          </a:prstGeom>
          <a:noFill/>
        </p:spPr>
        <p:txBody>
          <a:bodyPr wrap="square">
            <a:spAutoFit/>
          </a:bodyPr>
          <a:lstStyle/>
          <a:p>
            <a:r>
              <a:rPr lang="zh-CN" altLang="en-US" sz="1050" dirty="0">
                <a:latin typeface="微软雅黑" panose="020B0503020204020204" pitchFamily="34" charset="-122"/>
                <a:ea typeface="微软雅黑" panose="020B0503020204020204" pitchFamily="34" charset="-122"/>
              </a:rPr>
              <a:t>在实际的场景使用中，优化前</a:t>
            </a:r>
            <a:r>
              <a:rPr lang="en-GB" altLang="zh-CN" sz="1050" dirty="0">
                <a:latin typeface="微软雅黑" panose="020B0503020204020204" pitchFamily="34" charset="-122"/>
                <a:ea typeface="微软雅黑" panose="020B0503020204020204" pitchFamily="34" charset="-122"/>
              </a:rPr>
              <a:t>prompt</a:t>
            </a:r>
            <a:r>
              <a:rPr lang="zh-CN" altLang="en-US" sz="1050" dirty="0">
                <a:latin typeface="微软雅黑" panose="020B0503020204020204" pitchFamily="34" charset="-122"/>
                <a:ea typeface="微软雅黑" panose="020B0503020204020204" pitchFamily="34" charset="-122"/>
              </a:rPr>
              <a:t>出现了识别混乱、杂糅式问题判断不准确、输出格式不规范等问题。</a:t>
            </a:r>
            <a:endParaRPr lang="zh-CN" altLang="en-US"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优化过程中，主要涉及了整体格式的重组、信息表现方式更改（表格部分）、分隔符的增加（用</a:t>
            </a:r>
            <a:r>
              <a:rPr lang="en-US" altLang="zh-CN" sz="1050" dirty="0">
                <a:latin typeface="微软雅黑" panose="020B0503020204020204" pitchFamily="34" charset="-122"/>
                <a:ea typeface="微软雅黑" panose="020B0503020204020204" pitchFamily="34" charset="-122"/>
              </a:rPr>
              <a:t>&lt;&gt;</a:t>
            </a:r>
            <a:r>
              <a:rPr lang="zh-CN" altLang="en-US" sz="1050" dirty="0">
                <a:latin typeface="微软雅黑" panose="020B0503020204020204" pitchFamily="34" charset="-122"/>
                <a:ea typeface="微软雅黑" panose="020B0503020204020204" pitchFamily="34" charset="-122"/>
              </a:rPr>
              <a:t>进行了标记）、任务描述的更改（专家挑选改为知识库选择）、不同部分的拆分（选择指南和“怎么做”类要求分开）等。</a:t>
            </a:r>
            <a:endParaRPr lang="zh-CN" altLang="en-US" sz="105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grpSp>
        <p:nvGrpSpPr>
          <p:cNvPr id="9" name="组合 8"/>
          <p:cNvGrpSpPr/>
          <p:nvPr/>
        </p:nvGrpSpPr>
        <p:grpSpPr>
          <a:xfrm>
            <a:off x="879299" y="1610857"/>
            <a:ext cx="2778101" cy="1984858"/>
            <a:chOff x="1669" y="2648"/>
            <a:chExt cx="3632" cy="1450"/>
          </a:xfrm>
        </p:grpSpPr>
        <p:sp>
          <p:nvSpPr>
            <p:cNvPr id="10" name="圆角矩形 9"/>
            <p:cNvSpPr/>
            <p:nvPr>
              <p:custDataLst>
                <p:tags r:id="rId2"/>
              </p:custDataLst>
            </p:nvPr>
          </p:nvSpPr>
          <p:spPr>
            <a:xfrm>
              <a:off x="1669" y="2648"/>
              <a:ext cx="3632" cy="1450"/>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custDataLst>
                <p:tags r:id="rId3"/>
              </p:custDataLst>
            </p:nvPr>
          </p:nvSpPr>
          <p:spPr>
            <a:xfrm>
              <a:off x="1838" y="2829"/>
              <a:ext cx="3261" cy="1188"/>
            </a:xfrm>
            <a:prstGeom prst="rect">
              <a:avLst/>
            </a:prstGeom>
          </p:spPr>
          <p:txBody>
            <a:bodyPr wrap="square">
              <a:noAutofit/>
            </a:bodyPr>
            <a:lstStyle/>
            <a:p>
              <a:r>
                <a:rPr lang="en-US" altLang="zh-CN" sz="1200" dirty="0">
                  <a:latin typeface="微软雅黑" panose="020B0503020204020204" pitchFamily="34" charset="-122"/>
                  <a:ea typeface="微软雅黑" panose="020B0503020204020204" pitchFamily="34" charset="-122"/>
                </a:rPr>
                <a:t>&lt;</a:t>
              </a:r>
              <a:r>
                <a:rPr lang="zh-CN" altLang="en-US" sz="1200" dirty="0">
                  <a:latin typeface="微软雅黑" panose="020B0503020204020204" pitchFamily="34" charset="-122"/>
                  <a:ea typeface="微软雅黑" panose="020B0503020204020204" pitchFamily="34" charset="-122"/>
                </a:rPr>
                <a:t>优化前</a:t>
              </a:r>
              <a:r>
                <a:rPr lang="en-US" altLang="zh-CN" sz="1200" dirty="0">
                  <a:latin typeface="微软雅黑" panose="020B0503020204020204" pitchFamily="34" charset="-122"/>
                  <a:ea typeface="微软雅黑" panose="020B0503020204020204" pitchFamily="34" charset="-122"/>
                </a:rPr>
                <a:t>&gt;</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我的个人信息：</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姓名：杨羊羊。性别：女</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你正在给我打电话，为了避免弄错，你需要向我确认是不是本人。如果不是，请向我道歉。如果我没有说不是，请直接返回“进入下一阶段”。</a:t>
              </a:r>
              <a:endParaRPr lang="zh-CN" altLang="en-US" sz="1200" dirty="0">
                <a:latin typeface="微软雅黑" panose="020B0503020204020204" pitchFamily="34" charset="-122"/>
                <a:ea typeface="微软雅黑" panose="020B0503020204020204" pitchFamily="34" charset="-122"/>
              </a:endParaRPr>
            </a:p>
          </p:txBody>
        </p:sp>
      </p:grpSp>
      <p:sp>
        <p:nvSpPr>
          <p:cNvPr id="7"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4"/>
            </p:custDataLst>
          </p:nvPr>
        </p:nvSpPr>
        <p:spPr>
          <a:xfrm rot="5400000" flipH="1">
            <a:off x="4003494" y="2341073"/>
            <a:ext cx="309634" cy="537415"/>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圆角矩形 15"/>
          <p:cNvSpPr/>
          <p:nvPr/>
        </p:nvSpPr>
        <p:spPr>
          <a:xfrm>
            <a:off x="1015278" y="798856"/>
            <a:ext cx="10055629" cy="685292"/>
          </a:xfrm>
          <a:prstGeom prst="roundRect">
            <a:avLst>
              <a:gd name="adj" fmla="val 50000"/>
            </a:avLst>
          </a:prstGeom>
          <a:gradFill flip="none" rotWithShape="1">
            <a:gsLst>
              <a:gs pos="0">
                <a:srgbClr val="6570D9"/>
              </a:gs>
              <a:gs pos="100000">
                <a:srgbClr val="6A82D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369526" y="833680"/>
            <a:ext cx="9429654" cy="592782"/>
          </a:xfrm>
          <a:prstGeom prst="rect">
            <a:avLst/>
          </a:prstGeom>
        </p:spPr>
        <p:txBody>
          <a:bodyPr wrap="square">
            <a:noAutofit/>
          </a:bodyPr>
          <a:lstStyle/>
          <a:p>
            <a:r>
              <a:rPr lang="zh-CN" altLang="en-US" sz="1200" dirty="0">
                <a:solidFill>
                  <a:schemeClr val="bg1"/>
                </a:solidFill>
                <a:latin typeface="微软雅黑" panose="020B0503020204020204" pitchFamily="34" charset="-122"/>
                <a:ea typeface="微软雅黑" panose="020B0503020204020204" pitchFamily="34" charset="-122"/>
              </a:rPr>
              <a:t>减量优化分为两方面。第一方面是</a:t>
            </a:r>
            <a:r>
              <a:rPr lang="en-GB" altLang="zh-CN" sz="1200" dirty="0">
                <a:solidFill>
                  <a:schemeClr val="bg1"/>
                </a:solidFill>
                <a:latin typeface="微软雅黑" panose="020B0503020204020204" pitchFamily="34" charset="-122"/>
                <a:ea typeface="微软雅黑" panose="020B0503020204020204" pitchFamily="34" charset="-122"/>
              </a:rPr>
              <a:t>prompt</a:t>
            </a:r>
            <a:r>
              <a:rPr lang="zh-CN" altLang="en-US" sz="1200" dirty="0">
                <a:solidFill>
                  <a:schemeClr val="bg1"/>
                </a:solidFill>
                <a:latin typeface="微软雅黑" panose="020B0503020204020204" pitchFamily="34" charset="-122"/>
                <a:ea typeface="微软雅黑" panose="020B0503020204020204" pitchFamily="34" charset="-122"/>
              </a:rPr>
              <a:t>需求过多导致效果不佳时，可以将</a:t>
            </a:r>
            <a:r>
              <a:rPr lang="en-GB" altLang="zh-CN" sz="1200" dirty="0">
                <a:solidFill>
                  <a:schemeClr val="bg1"/>
                </a:solidFill>
                <a:latin typeface="微软雅黑" panose="020B0503020204020204" pitchFamily="34" charset="-122"/>
                <a:ea typeface="微软雅黑" panose="020B0503020204020204" pitchFamily="34" charset="-122"/>
              </a:rPr>
              <a:t>prompt</a:t>
            </a:r>
            <a:r>
              <a:rPr lang="zh-CN" altLang="en-US" sz="1200" dirty="0">
                <a:solidFill>
                  <a:schemeClr val="bg1"/>
                </a:solidFill>
                <a:latin typeface="微软雅黑" panose="020B0503020204020204" pitchFamily="34" charset="-122"/>
                <a:ea typeface="微软雅黑" panose="020B0503020204020204" pitchFamily="34" charset="-122"/>
              </a:rPr>
              <a:t>进行拆分，用多个</a:t>
            </a:r>
            <a:r>
              <a:rPr lang="en-GB" altLang="zh-CN" sz="1200" dirty="0">
                <a:solidFill>
                  <a:schemeClr val="bg1"/>
                </a:solidFill>
                <a:latin typeface="微软雅黑" panose="020B0503020204020204" pitchFamily="34" charset="-122"/>
                <a:ea typeface="微软雅黑" panose="020B0503020204020204" pitchFamily="34" charset="-122"/>
              </a:rPr>
              <a:t>prompt</a:t>
            </a:r>
            <a:r>
              <a:rPr lang="zh-CN" altLang="en-US" sz="1200" dirty="0">
                <a:solidFill>
                  <a:schemeClr val="bg1"/>
                </a:solidFill>
                <a:latin typeface="微软雅黑" panose="020B0503020204020204" pitchFamily="34" charset="-122"/>
                <a:ea typeface="微软雅黑" panose="020B0503020204020204" pitchFamily="34" charset="-122"/>
              </a:rPr>
              <a:t>来完成一个需求。</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再次通过一个例子来理解：给客户打电话的开始，需要向客户确认是否本人，如果不是需要挂断电话，如果是返回固定字段供工程判断。</a:t>
            </a:r>
            <a:endParaRPr lang="zh-CN" altLang="en-US" sz="1200" dirty="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5"/>
          <a:srcRect r="2510" b="15221"/>
          <a:stretch>
            <a:fillRect/>
          </a:stretch>
        </p:blipFill>
        <p:spPr>
          <a:xfrm>
            <a:off x="4427019" y="1610857"/>
            <a:ext cx="7622506" cy="1984858"/>
          </a:xfrm>
          <a:prstGeom prst="rect">
            <a:avLst/>
          </a:prstGeom>
        </p:spPr>
      </p:pic>
      <p:sp>
        <p:nvSpPr>
          <p:cNvPr id="6" name="圆角矩形 5"/>
          <p:cNvSpPr/>
          <p:nvPr/>
        </p:nvSpPr>
        <p:spPr>
          <a:xfrm>
            <a:off x="879300" y="3798839"/>
            <a:ext cx="10191608" cy="2626091"/>
          </a:xfrm>
          <a:prstGeom prst="roundRect">
            <a:avLst>
              <a:gd name="adj" fmla="val 50000"/>
            </a:avLst>
          </a:prstGeom>
          <a:gradFill flip="none" rotWithShape="1">
            <a:gsLst>
              <a:gs pos="0">
                <a:srgbClr val="6570D9"/>
              </a:gs>
              <a:gs pos="100000">
                <a:srgbClr val="6A82D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p:cNvSpPr/>
          <p:nvPr/>
        </p:nvSpPr>
        <p:spPr>
          <a:xfrm>
            <a:off x="1641253" y="3984849"/>
            <a:ext cx="9429654" cy="2237432"/>
          </a:xfrm>
          <a:prstGeom prst="rect">
            <a:avLst/>
          </a:prstGeom>
        </p:spPr>
        <p:txBody>
          <a:bodyPr wrap="square">
            <a:noAutofit/>
          </a:bodyPr>
          <a:lstStyle/>
          <a:p>
            <a:r>
              <a:rPr lang="zh-CN" altLang="en-US" sz="1200" dirty="0">
                <a:solidFill>
                  <a:schemeClr val="bg1"/>
                </a:solidFill>
                <a:latin typeface="微软雅黑" panose="020B0503020204020204" pitchFamily="34" charset="-122"/>
                <a:ea typeface="微软雅黑" panose="020B0503020204020204" pitchFamily="34" charset="-122"/>
              </a:rPr>
              <a:t>可以发现，模型并没有很好的理解需求，具体表现为：</a:t>
            </a:r>
            <a:endParaRPr lang="zh-CN" altLang="en-US" sz="1200" dirty="0">
              <a:solidFill>
                <a:schemeClr val="bg1"/>
              </a:solidFill>
              <a:latin typeface="微软雅黑" panose="020B0503020204020204" pitchFamily="34" charset="-122"/>
              <a:ea typeface="微软雅黑" panose="020B0503020204020204" pitchFamily="34" charset="-122"/>
            </a:endParaRPr>
          </a:p>
          <a:p>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、没有直接提问。</a:t>
            </a:r>
            <a:endParaRPr lang="zh-CN" altLang="en-US" sz="1200" dirty="0">
              <a:solidFill>
                <a:schemeClr val="bg1"/>
              </a:solidFill>
              <a:latin typeface="微软雅黑" panose="020B0503020204020204" pitchFamily="34" charset="-122"/>
              <a:ea typeface="微软雅黑" panose="020B0503020204020204" pitchFamily="34" charset="-122"/>
            </a:endParaRPr>
          </a:p>
          <a:p>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、输出过多信息，如介绍自己是人工智能，但实际模型可能需要扮演成一个真人。</a:t>
            </a:r>
            <a:endParaRPr lang="zh-CN" altLang="en-US" sz="1200" dirty="0">
              <a:solidFill>
                <a:schemeClr val="bg1"/>
              </a:solidFill>
              <a:latin typeface="微软雅黑" panose="020B0503020204020204" pitchFamily="34" charset="-122"/>
              <a:ea typeface="微软雅黑" panose="020B0503020204020204" pitchFamily="34" charset="-122"/>
            </a:endParaRPr>
          </a:p>
          <a:p>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、对“你”</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我”指代分辨不清。</a:t>
            </a:r>
            <a:endParaRPr lang="zh-CN" altLang="en-US" sz="1200" dirty="0">
              <a:solidFill>
                <a:schemeClr val="bg1"/>
              </a:solidFill>
              <a:latin typeface="微软雅黑" panose="020B0503020204020204" pitchFamily="34" charset="-122"/>
              <a:ea typeface="微软雅黑" panose="020B0503020204020204" pitchFamily="34" charset="-122"/>
            </a:endParaRPr>
          </a:p>
          <a:p>
            <a:r>
              <a:rPr lang="en-US" altLang="zh-CN" sz="1200" dirty="0">
                <a:solidFill>
                  <a:schemeClr val="bg1"/>
                </a:solidFill>
                <a:latin typeface="微软雅黑" panose="020B0503020204020204" pitchFamily="34" charset="-122"/>
                <a:ea typeface="微软雅黑" panose="020B0503020204020204" pitchFamily="34" charset="-122"/>
              </a:rPr>
              <a:t>4</a:t>
            </a:r>
            <a:r>
              <a:rPr lang="zh-CN" altLang="en-US" sz="1200" dirty="0">
                <a:solidFill>
                  <a:schemeClr val="bg1"/>
                </a:solidFill>
                <a:latin typeface="微软雅黑" panose="020B0503020204020204" pitchFamily="34" charset="-122"/>
                <a:ea typeface="微软雅黑" panose="020B0503020204020204" pitchFamily="34" charset="-122"/>
              </a:rPr>
              <a:t>、直接说出了指令需求。</a:t>
            </a:r>
            <a:endParaRPr lang="zh-CN" altLang="en-US" sz="1200" dirty="0">
              <a:solidFill>
                <a:schemeClr val="bg1"/>
              </a:solidFill>
              <a:latin typeface="微软雅黑" panose="020B0503020204020204" pitchFamily="34" charset="-122"/>
              <a:ea typeface="微软雅黑" panose="020B0503020204020204" pitchFamily="34" charset="-122"/>
            </a:endParaRPr>
          </a:p>
          <a:p>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同时，我们意识到，在实际场景中，客户除了回复“是</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否”，也可能回复任何话或提问任何问题，不同的回复需要不同的处理。</a:t>
            </a:r>
            <a:endParaRPr lang="zh-CN" altLang="en-US"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所以，把所有其他回复都归于“进入下一阶段”可能并不满足要求，需要加入更复杂的判断，而在这一步融合过于复杂的判断可能会大大增加</a:t>
            </a:r>
            <a:r>
              <a:rPr lang="en-GB" altLang="zh-CN" sz="1200" dirty="0">
                <a:solidFill>
                  <a:schemeClr val="bg1"/>
                </a:solidFill>
                <a:latin typeface="微软雅黑" panose="020B0503020204020204" pitchFamily="34" charset="-122"/>
                <a:ea typeface="微软雅黑" panose="020B0503020204020204" pitchFamily="34" charset="-122"/>
              </a:rPr>
              <a:t>prompt</a:t>
            </a:r>
            <a:r>
              <a:rPr lang="zh-CN" altLang="en-US" sz="1200" dirty="0">
                <a:solidFill>
                  <a:schemeClr val="bg1"/>
                </a:solidFill>
                <a:latin typeface="微软雅黑" panose="020B0503020204020204" pitchFamily="34" charset="-122"/>
                <a:ea typeface="微软雅黑" panose="020B0503020204020204" pitchFamily="34" charset="-122"/>
              </a:rPr>
              <a:t>的不稳定性。</a:t>
            </a:r>
            <a:endParaRPr lang="zh-CN" altLang="en-US"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所以我们需要把询问和判断拆分开，第一步，只做询问不做判断，第二步添加一个单独的判断</a:t>
            </a:r>
            <a:r>
              <a:rPr lang="en-GB" altLang="zh-CN" sz="1200" dirty="0">
                <a:solidFill>
                  <a:schemeClr val="bg1"/>
                </a:solidFill>
                <a:latin typeface="微软雅黑" panose="020B0503020204020204" pitchFamily="34" charset="-122"/>
                <a:ea typeface="微软雅黑" panose="020B0503020204020204" pitchFamily="34" charset="-122"/>
              </a:rPr>
              <a:t>prompt</a:t>
            </a:r>
            <a:r>
              <a:rPr lang="zh-CN" altLang="en-GB" sz="1200" dirty="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zh-CN" altLang="en-GB"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那么，我们针对发现的问题进行优化，使描述更清晰，并限制模型的输出。</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grpSp>
        <p:nvGrpSpPr>
          <p:cNvPr id="9" name="组合 8"/>
          <p:cNvGrpSpPr/>
          <p:nvPr/>
        </p:nvGrpSpPr>
        <p:grpSpPr>
          <a:xfrm>
            <a:off x="578358" y="1926432"/>
            <a:ext cx="3606184" cy="4375375"/>
            <a:chOff x="1669" y="2562"/>
            <a:chExt cx="3363" cy="1149"/>
          </a:xfrm>
        </p:grpSpPr>
        <p:sp>
          <p:nvSpPr>
            <p:cNvPr id="10" name="圆角矩形 9"/>
            <p:cNvSpPr/>
            <p:nvPr>
              <p:custDataLst>
                <p:tags r:id="rId2"/>
              </p:custDataLst>
            </p:nvPr>
          </p:nvSpPr>
          <p:spPr>
            <a:xfrm>
              <a:off x="1669" y="2562"/>
              <a:ext cx="3363" cy="114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custDataLst>
                <p:tags r:id="rId3"/>
              </p:custDataLst>
            </p:nvPr>
          </p:nvSpPr>
          <p:spPr>
            <a:xfrm>
              <a:off x="1858" y="2640"/>
              <a:ext cx="3174" cy="1071"/>
            </a:xfrm>
            <a:prstGeom prst="rect">
              <a:avLst/>
            </a:prstGeom>
          </p:spPr>
          <p:txBody>
            <a:bodyPr wrap="square">
              <a:noAutofit/>
            </a:bodyPr>
            <a:lstStyle/>
            <a:p>
              <a:r>
                <a:rPr lang="en-US" altLang="zh-CN" sz="1600" dirty="0">
                  <a:latin typeface="微软雅黑" panose="020B0503020204020204" pitchFamily="34" charset="-122"/>
                  <a:ea typeface="微软雅黑" panose="020B0503020204020204" pitchFamily="34" charset="-122"/>
                </a:rPr>
                <a:t>&lt;</a:t>
              </a:r>
              <a:r>
                <a:rPr lang="zh-CN" altLang="en-US" sz="1600" dirty="0">
                  <a:latin typeface="微软雅黑" panose="020B0503020204020204" pitchFamily="34" charset="-122"/>
                  <a:ea typeface="微软雅黑" panose="020B0503020204020204" pitchFamily="34" charset="-122"/>
                </a:rPr>
                <a:t>优化后询问</a:t>
              </a:r>
              <a:r>
                <a:rPr lang="en-US" altLang="zh-CN" sz="1600" dirty="0">
                  <a:latin typeface="微软雅黑" panose="020B0503020204020204" pitchFamily="34" charset="-122"/>
                  <a:ea typeface="微软雅黑" panose="020B0503020204020204" pitchFamily="34" charset="-122"/>
                </a:rPr>
                <a:t>&gt;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询问示例</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：您好，请问是</a:t>
              </a:r>
              <a:r>
                <a:rPr lang="en-GB" altLang="zh-CN" sz="1600" dirty="0">
                  <a:latin typeface="微软雅黑" panose="020B0503020204020204" pitchFamily="34" charset="-122"/>
                  <a:ea typeface="微软雅黑" panose="020B0503020204020204" pitchFamily="34" charset="-122"/>
                </a:rPr>
                <a:t>xxx</a:t>
              </a:r>
              <a:r>
                <a:rPr lang="zh-CN" altLang="en-US" sz="1600" dirty="0">
                  <a:latin typeface="微软雅黑" panose="020B0503020204020204" pitchFamily="34" charset="-122"/>
                  <a:ea typeface="微软雅黑" panose="020B0503020204020204" pitchFamily="34" charset="-122"/>
                </a:rPr>
                <a:t>吗？</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询问示例</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：喂？您好，您是</a:t>
              </a:r>
              <a:r>
                <a:rPr lang="en-GB" altLang="zh-CN" sz="1600" dirty="0">
                  <a:latin typeface="微软雅黑" panose="020B0503020204020204" pitchFamily="34" charset="-122"/>
                  <a:ea typeface="微软雅黑" panose="020B0503020204020204" pitchFamily="34" charset="-122"/>
                </a:rPr>
                <a:t>xxx</a:t>
              </a:r>
              <a:r>
                <a:rPr lang="zh-CN" altLang="en-US" sz="1600" dirty="0">
                  <a:latin typeface="微软雅黑" panose="020B0503020204020204" pitchFamily="34" charset="-122"/>
                  <a:ea typeface="微软雅黑" panose="020B0503020204020204" pitchFamily="34" charset="-122"/>
                </a:rPr>
                <a:t>吗？</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询问示例</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en-GB" altLang="zh-CN" sz="1600" dirty="0">
                  <a:latin typeface="微软雅黑" panose="020B0503020204020204" pitchFamily="34" charset="-122"/>
                  <a:ea typeface="微软雅黑" panose="020B0503020204020204" pitchFamily="34" charset="-122"/>
                </a:rPr>
                <a:t>xxx</a:t>
              </a:r>
              <a:r>
                <a:rPr lang="zh-CN" altLang="en-US" sz="1600" dirty="0">
                  <a:latin typeface="微软雅黑" panose="020B0503020204020204" pitchFamily="34" charset="-122"/>
                  <a:ea typeface="微软雅黑" panose="020B0503020204020204" pitchFamily="34" charset="-122"/>
                </a:rPr>
                <a:t>是嘛，我这边是某某银行的。 </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你是某某银行的，你正在给客户打电话，为了避免认错人，你需要用一句话向客户确认身份。</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客户身份信息：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姓名：杨羊羊</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性别：女</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现在请你直接询问客户的身份，不要总结。</a:t>
              </a:r>
              <a:endParaRPr lang="zh-CN" altLang="en-US" sz="1600" dirty="0">
                <a:latin typeface="微软雅黑" panose="020B0503020204020204" pitchFamily="34" charset="-122"/>
                <a:ea typeface="微软雅黑" panose="020B0503020204020204" pitchFamily="34" charset="-122"/>
              </a:endParaRPr>
            </a:p>
          </p:txBody>
        </p:sp>
      </p:grpSp>
      <p:sp>
        <p:nvSpPr>
          <p:cNvPr id="16" name="圆角矩形 15"/>
          <p:cNvSpPr/>
          <p:nvPr/>
        </p:nvSpPr>
        <p:spPr>
          <a:xfrm>
            <a:off x="879299" y="868449"/>
            <a:ext cx="10358911" cy="795283"/>
          </a:xfrm>
          <a:prstGeom prst="roundRect">
            <a:avLst>
              <a:gd name="adj" fmla="val 50000"/>
            </a:avLst>
          </a:prstGeom>
          <a:gradFill flip="none" rotWithShape="1">
            <a:gsLst>
              <a:gs pos="0">
                <a:srgbClr val="6570D9"/>
              </a:gs>
              <a:gs pos="100000">
                <a:srgbClr val="6A82D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365603" y="1018362"/>
            <a:ext cx="9061899" cy="592782"/>
          </a:xfrm>
          <a:prstGeom prst="rect">
            <a:avLst/>
          </a:prstGeom>
        </p:spPr>
        <p:txBody>
          <a:bodyPr wrap="square">
            <a:noAutofit/>
          </a:bodyPr>
          <a:lstStyle/>
          <a:p>
            <a:r>
              <a:rPr lang="zh-CN" altLang="en-US" sz="1400" dirty="0">
                <a:solidFill>
                  <a:schemeClr val="bg1"/>
                </a:solidFill>
                <a:latin typeface="微软雅黑" panose="020B0503020204020204" pitchFamily="34" charset="-122"/>
                <a:ea typeface="微软雅黑" panose="020B0503020204020204" pitchFamily="34" charset="-122"/>
              </a:rPr>
              <a:t>平移优化是指对表现不好的描述和要求进行调整，更换表述或整体格式，但具体的需求以及要求没有变化。</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展示一个平移优化的示例来帮助理解。</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4"/>
          <a:srcRect l="3386" r="25349"/>
          <a:stretch>
            <a:fillRect/>
          </a:stretch>
        </p:blipFill>
        <p:spPr>
          <a:xfrm>
            <a:off x="4557943" y="2475181"/>
            <a:ext cx="7188894" cy="31272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
        <p:nvSpPr>
          <p:cNvPr id="16" name="圆角矩形 15"/>
          <p:cNvSpPr/>
          <p:nvPr/>
        </p:nvSpPr>
        <p:spPr>
          <a:xfrm>
            <a:off x="879299" y="766233"/>
            <a:ext cx="10358911" cy="615698"/>
          </a:xfrm>
          <a:prstGeom prst="roundRect">
            <a:avLst>
              <a:gd name="adj" fmla="val 50000"/>
            </a:avLst>
          </a:prstGeom>
          <a:gradFill flip="none" rotWithShape="1">
            <a:gsLst>
              <a:gs pos="0">
                <a:srgbClr val="6570D9"/>
              </a:gs>
              <a:gs pos="100000">
                <a:srgbClr val="6A82D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381101" y="846840"/>
            <a:ext cx="9061899" cy="592782"/>
          </a:xfrm>
          <a:prstGeom prst="rect">
            <a:avLst/>
          </a:prstGeom>
        </p:spPr>
        <p:txBody>
          <a:bodyPr wrap="square">
            <a:noAutofit/>
          </a:bodyPr>
          <a:lstStyle/>
          <a:p>
            <a:r>
              <a:rPr lang="zh-CN" altLang="en-US" sz="1400" dirty="0">
                <a:solidFill>
                  <a:schemeClr val="bg1"/>
                </a:solidFill>
                <a:latin typeface="微软雅黑" panose="020B0503020204020204" pitchFamily="34" charset="-122"/>
                <a:ea typeface="微软雅黑" panose="020B0503020204020204" pitchFamily="34" charset="-122"/>
              </a:rPr>
              <a:t>平移优化是指对表现不好的描述和要求进行调整，更换表述或整体格式，但具体的需求以及要求没有变化。</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展示一个平移优化的示例来帮助理解。</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860756" y="1682539"/>
            <a:ext cx="3528108" cy="4691945"/>
            <a:chOff x="1669" y="2648"/>
            <a:chExt cx="3027" cy="962"/>
          </a:xfrm>
        </p:grpSpPr>
        <p:sp>
          <p:nvSpPr>
            <p:cNvPr id="15" name="圆角矩形 14"/>
            <p:cNvSpPr/>
            <p:nvPr>
              <p:custDataLst>
                <p:tags r:id="rId2"/>
              </p:custDataLst>
            </p:nvPr>
          </p:nvSpPr>
          <p:spPr>
            <a:xfrm>
              <a:off x="1669" y="2648"/>
              <a:ext cx="3027" cy="962"/>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p:cNvSpPr/>
            <p:nvPr>
              <p:custDataLst>
                <p:tags r:id="rId3"/>
              </p:custDataLst>
            </p:nvPr>
          </p:nvSpPr>
          <p:spPr>
            <a:xfrm>
              <a:off x="1854" y="2705"/>
              <a:ext cx="2497" cy="814"/>
            </a:xfrm>
            <a:prstGeom prst="rect">
              <a:avLst/>
            </a:prstGeom>
          </p:spPr>
          <p:txBody>
            <a:bodyPr wrap="square">
              <a:noAutofit/>
            </a:bodyPr>
            <a:lstStyle/>
            <a:p>
              <a:r>
                <a:rPr lang="en-US" altLang="zh-CN" sz="1600" dirty="0">
                  <a:latin typeface="微软雅黑" panose="020B0503020204020204" pitchFamily="34" charset="-122"/>
                  <a:ea typeface="微软雅黑" panose="020B0503020204020204" pitchFamily="34" charset="-122"/>
                </a:rPr>
                <a:t>&lt;</a:t>
              </a:r>
              <a:r>
                <a:rPr lang="zh-CN" altLang="en-US" sz="1600" dirty="0">
                  <a:latin typeface="微软雅黑" panose="020B0503020204020204" pitchFamily="34" charset="-122"/>
                  <a:ea typeface="微软雅黑" panose="020B0503020204020204" pitchFamily="34" charset="-122"/>
                </a:rPr>
                <a:t>优化后判断</a:t>
              </a:r>
              <a:r>
                <a:rPr lang="en-US" altLang="zh-CN" sz="1600" dirty="0">
                  <a:latin typeface="微软雅黑" panose="020B0503020204020204" pitchFamily="34" charset="-122"/>
                  <a:ea typeface="微软雅黑" panose="020B0503020204020204" pitchFamily="34" charset="-122"/>
                </a:rPr>
                <a:t>&gt;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回复类型：</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、客户否认是本人</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、客户回答是本人</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、客户询问业务问题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、客户提问闲聊问题</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、客户涉及辱骂</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对话：</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你：您好，请问是杨羊羊女士吗？</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客户：我不是</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请你仔细阅读对话，判断客户的回复属于哪种类型。不要展示判断过程也不需要总结，直接给出答案。</a:t>
              </a:r>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grpSp>
      <p:pic>
        <p:nvPicPr>
          <p:cNvPr id="23" name="图片 22"/>
          <p:cNvPicPr>
            <a:picLocks noChangeAspect="1"/>
          </p:cNvPicPr>
          <p:nvPr/>
        </p:nvPicPr>
        <p:blipFill rotWithShape="1">
          <a:blip r:embed="rId4"/>
          <a:srcRect l="4777" t="50977" r="24054" b="6672"/>
          <a:stretch>
            <a:fillRect/>
          </a:stretch>
        </p:blipFill>
        <p:spPr>
          <a:xfrm>
            <a:off x="5249655" y="4162310"/>
            <a:ext cx="5444176" cy="2542984"/>
          </a:xfrm>
          <a:prstGeom prst="rect">
            <a:avLst/>
          </a:prstGeom>
        </p:spPr>
      </p:pic>
      <p:pic>
        <p:nvPicPr>
          <p:cNvPr id="3" name="图片 2"/>
          <p:cNvPicPr>
            <a:picLocks noChangeAspect="1"/>
          </p:cNvPicPr>
          <p:nvPr/>
        </p:nvPicPr>
        <p:blipFill rotWithShape="1">
          <a:blip r:embed="rId4"/>
          <a:srcRect l="4777" r="24054" b="57650"/>
          <a:stretch>
            <a:fillRect/>
          </a:stretch>
        </p:blipFill>
        <p:spPr>
          <a:xfrm>
            <a:off x="5249655" y="1537201"/>
            <a:ext cx="5444176" cy="25429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
        <p:nvSpPr>
          <p:cNvPr id="16" name="圆角矩形 15"/>
          <p:cNvSpPr/>
          <p:nvPr/>
        </p:nvSpPr>
        <p:spPr>
          <a:xfrm>
            <a:off x="725158" y="2234262"/>
            <a:ext cx="10741683" cy="2221991"/>
          </a:xfrm>
          <a:prstGeom prst="roundRect">
            <a:avLst>
              <a:gd name="adj" fmla="val 50000"/>
            </a:avLst>
          </a:prstGeom>
          <a:gradFill flip="none" rotWithShape="1">
            <a:gsLst>
              <a:gs pos="0">
                <a:srgbClr val="6570D9"/>
              </a:gs>
              <a:gs pos="100000">
                <a:srgbClr val="6A82D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565049" y="2635495"/>
            <a:ext cx="9061899" cy="1782568"/>
          </a:xfrm>
          <a:prstGeom prst="rect">
            <a:avLst/>
          </a:prstGeom>
        </p:spPr>
        <p:txBody>
          <a:bodyPr wrap="square">
            <a:noAutofit/>
          </a:bodyPr>
          <a:lstStyle/>
          <a:p>
            <a:r>
              <a:rPr lang="zh-CN" altLang="en-US" sz="1800" dirty="0">
                <a:solidFill>
                  <a:schemeClr val="bg1"/>
                </a:solidFill>
                <a:latin typeface="微软雅黑" panose="020B0503020204020204" pitchFamily="34" charset="-122"/>
                <a:ea typeface="微软雅黑" panose="020B0503020204020204" pitchFamily="34" charset="-122"/>
              </a:rPr>
              <a:t>第二方面可能会有些抽象，是指对复杂冗余的</a:t>
            </a:r>
            <a:r>
              <a:rPr lang="en-GB" altLang="zh-CN" sz="1800" dirty="0">
                <a:solidFill>
                  <a:schemeClr val="bg1"/>
                </a:solidFill>
                <a:latin typeface="微软雅黑" panose="020B0503020204020204" pitchFamily="34" charset="-122"/>
                <a:ea typeface="微软雅黑" panose="020B0503020204020204" pitchFamily="34" charset="-122"/>
              </a:rPr>
              <a:t>prompt</a:t>
            </a:r>
            <a:r>
              <a:rPr lang="zh-CN" altLang="en-US" sz="1800" dirty="0">
                <a:solidFill>
                  <a:schemeClr val="bg1"/>
                </a:solidFill>
                <a:latin typeface="微软雅黑" panose="020B0503020204020204" pitchFamily="34" charset="-122"/>
                <a:ea typeface="微软雅黑" panose="020B0503020204020204" pitchFamily="34" charset="-122"/>
              </a:rPr>
              <a:t>进行删减，或在</a:t>
            </a:r>
            <a:r>
              <a:rPr lang="en-GB" altLang="zh-CN" sz="1800" dirty="0">
                <a:solidFill>
                  <a:schemeClr val="bg1"/>
                </a:solidFill>
                <a:latin typeface="微软雅黑" panose="020B0503020204020204" pitchFamily="34" charset="-122"/>
                <a:ea typeface="微软雅黑" panose="020B0503020204020204" pitchFamily="34" charset="-122"/>
              </a:rPr>
              <a:t>prompt</a:t>
            </a:r>
            <a:r>
              <a:rPr lang="zh-CN" altLang="en-US" sz="1800" dirty="0">
                <a:solidFill>
                  <a:schemeClr val="bg1"/>
                </a:solidFill>
                <a:latin typeface="微软雅黑" panose="020B0503020204020204" pitchFamily="34" charset="-122"/>
                <a:ea typeface="微软雅黑" panose="020B0503020204020204" pitchFamily="34" charset="-122"/>
              </a:rPr>
              <a:t>效果不好时，预设理想输出，再根据理想输出返回去对</a:t>
            </a:r>
            <a:r>
              <a:rPr lang="en-GB" altLang="zh-CN" sz="1800" dirty="0">
                <a:solidFill>
                  <a:schemeClr val="bg1"/>
                </a:solidFill>
                <a:latin typeface="微软雅黑" panose="020B0503020204020204" pitchFamily="34" charset="-122"/>
                <a:ea typeface="微软雅黑" panose="020B0503020204020204" pitchFamily="34" charset="-122"/>
              </a:rPr>
              <a:t>prompt</a:t>
            </a:r>
            <a:r>
              <a:rPr lang="zh-CN" altLang="en-US" sz="1800" dirty="0">
                <a:solidFill>
                  <a:schemeClr val="bg1"/>
                </a:solidFill>
                <a:latin typeface="微软雅黑" panose="020B0503020204020204" pitchFamily="34" charset="-122"/>
                <a:ea typeface="微软雅黑" panose="020B0503020204020204" pitchFamily="34" charset="-122"/>
              </a:rPr>
              <a:t>进行</a:t>
            </a:r>
            <a:r>
              <a:rPr lang="en-GB" altLang="zh-CN" sz="1800" dirty="0">
                <a:solidFill>
                  <a:schemeClr val="bg1"/>
                </a:solidFill>
                <a:latin typeface="微软雅黑" panose="020B0503020204020204" pitchFamily="34" charset="-122"/>
                <a:ea typeface="微软雅黑" panose="020B0503020204020204" pitchFamily="34" charset="-122"/>
              </a:rPr>
              <a:t>review</a:t>
            </a:r>
            <a:r>
              <a:rPr lang="zh-CN" altLang="en-GB" sz="1800" dirty="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挑出主观感觉“与理想输出同频概率小”的词或描述进行删减或更改。</a:t>
            </a:r>
            <a:endParaRPr lang="en-US" altLang="zh-CN" sz="1800" dirty="0">
              <a:solidFill>
                <a:schemeClr val="bg1"/>
              </a:solidFill>
              <a:latin typeface="微软雅黑" panose="020B0503020204020204" pitchFamily="34" charset="-122"/>
              <a:ea typeface="微软雅黑" panose="020B0503020204020204" pitchFamily="34" charset="-122"/>
            </a:endParaRPr>
          </a:p>
          <a:p>
            <a:endParaRPr lang="en-US" altLang="zh-CN" sz="1800" dirty="0">
              <a:solidFill>
                <a:schemeClr val="bg1"/>
              </a:solidFill>
              <a:latin typeface="微软雅黑" panose="020B0503020204020204" pitchFamily="34" charset="-122"/>
              <a:ea typeface="微软雅黑" panose="020B0503020204020204" pitchFamily="34" charset="-122"/>
            </a:endParaRPr>
          </a:p>
          <a:p>
            <a:r>
              <a:rPr lang="zh-CN" altLang="en-US" sz="1800" dirty="0">
                <a:solidFill>
                  <a:schemeClr val="bg1"/>
                </a:solidFill>
                <a:latin typeface="微软雅黑" panose="020B0503020204020204" pitchFamily="34" charset="-122"/>
                <a:ea typeface="微软雅黑" panose="020B0503020204020204" pitchFamily="34" charset="-122"/>
              </a:rPr>
              <a:t>这个情况平时用到的会比较少，可以着重关注第一个。</a:t>
            </a:r>
            <a:endParaRPr lang="zh-CN" altLang="en-US" sz="1800" dirty="0">
              <a:solidFill>
                <a:schemeClr val="bg1"/>
              </a:solidFill>
              <a:latin typeface="微软雅黑" panose="020B0503020204020204" pitchFamily="34" charset="-122"/>
              <a:ea typeface="微软雅黑" panose="020B0503020204020204" pitchFamily="34" charset="-122"/>
            </a:endParaRPr>
          </a:p>
          <a:p>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956" y="1386463"/>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圆角矩形 7"/>
          <p:cNvSpPr/>
          <p:nvPr/>
        </p:nvSpPr>
        <p:spPr>
          <a:xfrm>
            <a:off x="435292" y="1518309"/>
            <a:ext cx="4227691" cy="1449504"/>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595771" y="1927219"/>
            <a:ext cx="2309711" cy="584775"/>
          </a:xfrm>
          <a:prstGeom prst="rect">
            <a:avLst/>
          </a:prstGeom>
          <a:solidFill>
            <a:schemeClr val="bg1"/>
          </a:solidFill>
        </p:spPr>
        <p:txBody>
          <a:bodyPr wrap="square" rtlCol="0">
            <a:spAutoFit/>
          </a:bodyPr>
          <a:lstStyle/>
          <a:p>
            <a:r>
              <a:rPr lang="zh-CN" altLang="en-US" sz="3200" dirty="0">
                <a:solidFill>
                  <a:srgbClr val="7A94E9"/>
                </a:solidFill>
                <a:latin typeface="微软雅黑" panose="020B0503020204020204" pitchFamily="34" charset="-122"/>
                <a:ea typeface="微软雅黑" panose="020B0503020204020204" pitchFamily="34" charset="-122"/>
              </a:rPr>
              <a:t>常见错误！</a:t>
            </a:r>
            <a:endParaRPr lang="zh-CN" altLang="en-US" sz="3200" dirty="0">
              <a:solidFill>
                <a:srgbClr val="7A94E9"/>
              </a:solidFill>
              <a:latin typeface="微软雅黑" panose="020B0503020204020204" pitchFamily="34" charset="-122"/>
              <a:ea typeface="微软雅黑" panose="020B0503020204020204" pitchFamily="34" charset="-122"/>
            </a:endParaRPr>
          </a:p>
        </p:txBody>
      </p:sp>
      <p:sp>
        <p:nvSpPr>
          <p:cNvPr id="14" name="矩形 13"/>
          <p:cNvSpPr/>
          <p:nvPr/>
        </p:nvSpPr>
        <p:spPr>
          <a:xfrm>
            <a:off x="1754501" y="1860666"/>
            <a:ext cx="8869626" cy="644168"/>
          </a:xfrm>
          <a:prstGeom prst="rect">
            <a:avLst/>
          </a:prstGeom>
        </p:spPr>
        <p:txBody>
          <a:bodyPr wrap="square">
            <a:noAutofit/>
          </a:bodyPr>
          <a:lstStyle/>
          <a:p>
            <a:r>
              <a:rPr lang="zh-CN" altLang="en-US" sz="1050" dirty="0"/>
              <a:t>      </a:t>
            </a:r>
            <a:endParaRPr lang="zh-CN" altLang="en-US" sz="1200" dirty="0">
              <a:latin typeface="微软雅黑" panose="020B0503020204020204" pitchFamily="34" charset="-122"/>
              <a:ea typeface="微软雅黑" panose="020B0503020204020204" pitchFamily="34" charset="-122"/>
            </a:endParaRPr>
          </a:p>
        </p:txBody>
      </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
        <p:nvSpPr>
          <p:cNvPr id="23"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2"/>
            </p:custDataLst>
          </p:nvPr>
        </p:nvSpPr>
        <p:spPr>
          <a:xfrm rot="16200000" flipH="1">
            <a:off x="9784712" y="-264553"/>
            <a:ext cx="756286" cy="4056380"/>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文本框 24"/>
          <p:cNvSpPr txBox="1"/>
          <p:nvPr/>
        </p:nvSpPr>
        <p:spPr>
          <a:xfrm>
            <a:off x="9141543" y="1543227"/>
            <a:ext cx="2383571" cy="400110"/>
          </a:xfrm>
          <a:prstGeom prst="rect">
            <a:avLst/>
          </a:prstGeom>
          <a:no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换行符越多越好</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6"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3"/>
            </p:custDataLst>
          </p:nvPr>
        </p:nvSpPr>
        <p:spPr>
          <a:xfrm rot="16200000" flipH="1">
            <a:off x="8560389" y="-748951"/>
            <a:ext cx="756290" cy="6505018"/>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solidFill>
            <a:schemeClr val="bg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文本框 26"/>
          <p:cNvSpPr txBox="1"/>
          <p:nvPr/>
        </p:nvSpPr>
        <p:spPr>
          <a:xfrm>
            <a:off x="7370198" y="2298357"/>
            <a:ext cx="2815202" cy="400110"/>
          </a:xfrm>
          <a:prstGeom prst="rect">
            <a:avLst/>
          </a:prstGeom>
          <a:noFill/>
        </p:spPr>
        <p:txBody>
          <a:bodyPr wrap="square">
            <a:spAutoFit/>
          </a:bodyPr>
          <a:lstStyle/>
          <a:p>
            <a:r>
              <a:rPr lang="zh-CN" altLang="en-US" sz="2000" dirty="0">
                <a:solidFill>
                  <a:srgbClr val="7A94E9"/>
                </a:solidFill>
                <a:latin typeface="微软雅黑" panose="020B0503020204020204" pitchFamily="34" charset="-122"/>
                <a:ea typeface="微软雅黑" panose="020B0503020204020204" pitchFamily="34" charset="-122"/>
              </a:rPr>
              <a:t>指代不清</a:t>
            </a:r>
            <a:endParaRPr lang="zh-CN" altLang="en-US" sz="2000" dirty="0">
              <a:solidFill>
                <a:srgbClr val="7A94E9"/>
              </a:solidFill>
              <a:latin typeface="微软雅黑" panose="020B0503020204020204" pitchFamily="34" charset="-122"/>
              <a:ea typeface="微软雅黑" panose="020B0503020204020204" pitchFamily="34" charset="-122"/>
            </a:endParaRPr>
          </a:p>
        </p:txBody>
      </p:sp>
      <p:sp>
        <p:nvSpPr>
          <p:cNvPr id="28"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4"/>
            </p:custDataLst>
          </p:nvPr>
        </p:nvSpPr>
        <p:spPr>
          <a:xfrm rot="16200000" flipH="1">
            <a:off x="7690863" y="532876"/>
            <a:ext cx="756288" cy="8244078"/>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文本框 28"/>
          <p:cNvSpPr txBox="1"/>
          <p:nvPr/>
        </p:nvSpPr>
        <p:spPr>
          <a:xfrm>
            <a:off x="6095044" y="4439519"/>
            <a:ext cx="6305945" cy="400110"/>
          </a:xfrm>
          <a:prstGeom prst="rect">
            <a:avLst/>
          </a:prstGeom>
          <a:no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相同符号嵌套，如</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等。</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0"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5"/>
            </p:custDataLst>
          </p:nvPr>
        </p:nvSpPr>
        <p:spPr>
          <a:xfrm rot="16200000" flipH="1">
            <a:off x="9357227" y="778522"/>
            <a:ext cx="756287" cy="4944689"/>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1" name="文本框 30"/>
          <p:cNvSpPr txBox="1"/>
          <p:nvPr/>
        </p:nvSpPr>
        <p:spPr>
          <a:xfrm>
            <a:off x="8536117" y="3052959"/>
            <a:ext cx="2383571" cy="400110"/>
          </a:xfrm>
          <a:prstGeom prst="rect">
            <a:avLst/>
          </a:prstGeom>
          <a:no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命名代表性弱</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6"/>
            </p:custDataLst>
          </p:nvPr>
        </p:nvSpPr>
        <p:spPr>
          <a:xfrm rot="16200000" flipH="1">
            <a:off x="7995775" y="73385"/>
            <a:ext cx="644172" cy="7746365"/>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solidFill>
            <a:schemeClr val="bg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3" name="文本框 32"/>
          <p:cNvSpPr txBox="1"/>
          <p:nvPr/>
        </p:nvSpPr>
        <p:spPr>
          <a:xfrm>
            <a:off x="6661406" y="3760714"/>
            <a:ext cx="2815202" cy="400110"/>
          </a:xfrm>
          <a:prstGeom prst="rect">
            <a:avLst/>
          </a:prstGeom>
          <a:noFill/>
        </p:spPr>
        <p:txBody>
          <a:bodyPr wrap="square">
            <a:spAutoFit/>
          </a:bodyPr>
          <a:lstStyle/>
          <a:p>
            <a:r>
              <a:rPr lang="zh-CN" altLang="en-US" sz="2000" dirty="0">
                <a:solidFill>
                  <a:srgbClr val="7A94E9"/>
                </a:solidFill>
                <a:latin typeface="微软雅黑" panose="020B0503020204020204" pitchFamily="34" charset="-122"/>
                <a:ea typeface="微软雅黑" panose="020B0503020204020204" pitchFamily="34" charset="-122"/>
              </a:rPr>
              <a:t>初版堆叠太多要求</a:t>
            </a:r>
            <a:endParaRPr lang="zh-CN" altLang="en-US" sz="2000" dirty="0">
              <a:solidFill>
                <a:srgbClr val="7A94E9"/>
              </a:solidFill>
              <a:latin typeface="微软雅黑" panose="020B0503020204020204" pitchFamily="34" charset="-122"/>
              <a:ea typeface="微软雅黑" panose="020B0503020204020204" pitchFamily="34" charset="-122"/>
            </a:endParaRPr>
          </a:p>
        </p:txBody>
      </p:sp>
      <p:sp>
        <p:nvSpPr>
          <p:cNvPr id="35"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7"/>
            </p:custDataLst>
          </p:nvPr>
        </p:nvSpPr>
        <p:spPr>
          <a:xfrm rot="16200000" flipH="1">
            <a:off x="8894627" y="2483955"/>
            <a:ext cx="756293" cy="5836540"/>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solidFill>
            <a:schemeClr val="bg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7" name="文本框 36"/>
          <p:cNvSpPr txBox="1"/>
          <p:nvPr/>
        </p:nvSpPr>
        <p:spPr>
          <a:xfrm>
            <a:off x="7848135" y="5217508"/>
            <a:ext cx="3989495" cy="400110"/>
          </a:xfrm>
          <a:prstGeom prst="rect">
            <a:avLst/>
          </a:prstGeom>
          <a:noFill/>
        </p:spPr>
        <p:txBody>
          <a:bodyPr wrap="square">
            <a:spAutoFit/>
          </a:bodyPr>
          <a:lstStyle/>
          <a:p>
            <a:r>
              <a:rPr lang="zh-CN" altLang="en-US" sz="2000" dirty="0">
                <a:solidFill>
                  <a:srgbClr val="7A94E9"/>
                </a:solidFill>
                <a:latin typeface="微软雅黑" panose="020B0503020204020204" pitchFamily="34" charset="-122"/>
                <a:ea typeface="微软雅黑" panose="020B0503020204020204" pitchFamily="34" charset="-122"/>
              </a:rPr>
              <a:t>个人风格太强</a:t>
            </a:r>
            <a:r>
              <a:rPr lang="en-US" altLang="zh-CN" sz="2000" dirty="0">
                <a:solidFill>
                  <a:srgbClr val="7A94E9"/>
                </a:solidFill>
                <a:latin typeface="微软雅黑" panose="020B0503020204020204" pitchFamily="34" charset="-122"/>
                <a:ea typeface="微软雅黑" panose="020B0503020204020204" pitchFamily="34" charset="-122"/>
              </a:rPr>
              <a:t>/</a:t>
            </a:r>
            <a:r>
              <a:rPr lang="zh-CN" altLang="en-US" sz="2000" dirty="0">
                <a:solidFill>
                  <a:srgbClr val="7A94E9"/>
                </a:solidFill>
                <a:latin typeface="微软雅黑" panose="020B0503020204020204" pitchFamily="34" charset="-122"/>
                <a:ea typeface="微软雅黑" panose="020B0503020204020204" pitchFamily="34" charset="-122"/>
              </a:rPr>
              <a:t>过于抽象的表述</a:t>
            </a:r>
            <a:endParaRPr lang="zh-CN" altLang="en-US" sz="2000" dirty="0">
              <a:solidFill>
                <a:srgbClr val="7A94E9"/>
              </a:solidFill>
              <a:latin typeface="微软雅黑" panose="020B0503020204020204" pitchFamily="34" charset="-122"/>
              <a:ea typeface="微软雅黑" panose="020B0503020204020204" pitchFamily="34" charset="-122"/>
            </a:endParaRPr>
          </a:p>
        </p:txBody>
      </p:sp>
      <p:sp>
        <p:nvSpPr>
          <p:cNvPr id="39" name="任意多边形: 形状 84" descr="e7d195523061f1c02e66e4f24090f95771f2a25398b4c6a397210DEF3B34B42E7CAE3753A3E55670C5C5B393DCCD8D49F265F3A29442F2D10D421F974AABEA3384308323DA72972389F1817D14B0E6008E12DF713E494A33B0DC4441E552D64FFB81CA3580ED04D9E13E17CB67834F7E647A5952E30C4BF5C53BB74D6E3690B50D35B70426129CA9"/>
          <p:cNvSpPr/>
          <p:nvPr>
            <p:custDataLst>
              <p:tags r:id="rId8"/>
            </p:custDataLst>
          </p:nvPr>
        </p:nvSpPr>
        <p:spPr>
          <a:xfrm rot="16200000" flipH="1">
            <a:off x="6376509" y="663577"/>
            <a:ext cx="756288" cy="10906125"/>
          </a:xfrm>
          <a:custGeom>
            <a:avLst/>
            <a:gdLst>
              <a:gd name="connsiteX0" fmla="*/ 1130697 w 2261395"/>
              <a:gd name="connsiteY0" fmla="*/ 0 h 4056063"/>
              <a:gd name="connsiteX1" fmla="*/ 2261395 w 2261395"/>
              <a:gd name="connsiteY1" fmla="*/ 1104338 h 4056063"/>
              <a:gd name="connsiteX2" fmla="*/ 1991075 w 2261395"/>
              <a:gd name="connsiteY2" fmla="*/ 1104338 h 4056063"/>
              <a:gd name="connsiteX3" fmla="*/ 1991075 w 2261395"/>
              <a:gd name="connsiteY3" fmla="*/ 4056063 h 4056063"/>
              <a:gd name="connsiteX4" fmla="*/ 270321 w 2261395"/>
              <a:gd name="connsiteY4" fmla="*/ 4056063 h 4056063"/>
              <a:gd name="connsiteX5" fmla="*/ 270321 w 2261395"/>
              <a:gd name="connsiteY5" fmla="*/ 1104338 h 4056063"/>
              <a:gd name="connsiteX6" fmla="*/ 0 w 2261395"/>
              <a:gd name="connsiteY6" fmla="*/ 1104338 h 4056063"/>
              <a:gd name="connsiteX7" fmla="*/ 1130697 w 2261395"/>
              <a:gd name="connsiteY7" fmla="*/ 0 h 405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395" h="4056063">
                <a:moveTo>
                  <a:pt x="1130697" y="0"/>
                </a:moveTo>
                <a:lnTo>
                  <a:pt x="2261395" y="1104338"/>
                </a:lnTo>
                <a:lnTo>
                  <a:pt x="1991075" y="1104338"/>
                </a:lnTo>
                <a:lnTo>
                  <a:pt x="1991075" y="4056063"/>
                </a:lnTo>
                <a:lnTo>
                  <a:pt x="270321" y="4056063"/>
                </a:lnTo>
                <a:lnTo>
                  <a:pt x="270321" y="1104338"/>
                </a:lnTo>
                <a:lnTo>
                  <a:pt x="0" y="1104338"/>
                </a:lnTo>
                <a:lnTo>
                  <a:pt x="1130697" y="0"/>
                </a:lnTo>
                <a:close/>
              </a:path>
            </a:pathLst>
          </a:custGeom>
          <a:gradFill>
            <a:gsLst>
              <a:gs pos="100000">
                <a:srgbClr val="6F7FDF"/>
              </a:gs>
              <a:gs pos="0">
                <a:srgbClr val="7B96E9"/>
              </a:gs>
            </a:gsLst>
            <a:lin ang="5400000" scaled="1"/>
          </a:grad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0" name="文本框 39"/>
          <p:cNvSpPr txBox="1"/>
          <p:nvPr/>
        </p:nvSpPr>
        <p:spPr>
          <a:xfrm>
            <a:off x="4159077" y="5922604"/>
            <a:ext cx="6305945" cy="400110"/>
          </a:xfrm>
          <a:prstGeom prst="rect">
            <a:avLst/>
          </a:prstGeom>
          <a:no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对小部分效果执着而因小失大</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29893" y="85795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终止符 3"/>
          <p:cNvSpPr/>
          <p:nvPr/>
        </p:nvSpPr>
        <p:spPr>
          <a:xfrm>
            <a:off x="1434291" y="2070679"/>
            <a:ext cx="9324621" cy="2632343"/>
          </a:xfrm>
          <a:prstGeom prst="flowChartTerminator">
            <a:avLst/>
          </a:prstGeom>
          <a:noFill/>
          <a:ln w="53975">
            <a:gradFill flip="none" rotWithShape="1">
              <a:gsLst>
                <a:gs pos="93000">
                  <a:srgbClr val="CDD3F1"/>
                </a:gs>
                <a:gs pos="0">
                  <a:srgbClr val="3140C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sz="18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5450733" y="494284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2702353" y="3075057"/>
            <a:ext cx="6283879" cy="707886"/>
          </a:xfrm>
          <a:prstGeom prst="rect">
            <a:avLst/>
          </a:prstGeom>
          <a:noFill/>
        </p:spPr>
        <p:txBody>
          <a:bodyPr wrap="square" rtlCol="0">
            <a:spAutoFit/>
          </a:bodyPr>
          <a:lstStyle/>
          <a:p>
            <a:pPr algn="ctr"/>
            <a:r>
              <a:rPr lang="zh-CN" altLang="en-US" sz="4000" dirty="0">
                <a:latin typeface="微软雅黑" panose="020B0503020204020204" pitchFamily="34" charset="-122"/>
                <a:ea typeface="微软雅黑" panose="020B0503020204020204" pitchFamily="34" charset="-122"/>
              </a:rPr>
              <a:t>提示词的应用</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rot="16200000" flipV="1">
            <a:off x="2066925" y="-1099185"/>
            <a:ext cx="97155" cy="3340735"/>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42595" y="93980"/>
            <a:ext cx="2632710" cy="525780"/>
          </a:xfrm>
          <a:prstGeom prst="rect">
            <a:avLst/>
          </a:prstGeom>
          <a:noFill/>
        </p:spPr>
        <p:txBody>
          <a:bodyPr wrap="square" rtlCol="0">
            <a:noAutofit/>
          </a:bodyPr>
          <a:lstStyle/>
          <a:p>
            <a:r>
              <a:rPr lang="zh-CN" altLang="en-US" sz="2400" dirty="0">
                <a:latin typeface="微软雅黑" panose="020B0503020204020204" pitchFamily="34" charset="-122"/>
                <a:ea typeface="微软雅黑" panose="020B0503020204020204" pitchFamily="34" charset="-122"/>
              </a:rPr>
              <a:t>提示词的应用</a:t>
            </a:r>
            <a:endParaRPr lang="zh-CN" altLang="en-US" sz="2400" dirty="0">
              <a:latin typeface="微软雅黑" panose="020B0503020204020204" pitchFamily="34" charset="-122"/>
              <a:ea typeface="微软雅黑" panose="020B0503020204020204" pitchFamily="34" charset="-122"/>
            </a:endParaRPr>
          </a:p>
        </p:txBody>
      </p:sp>
      <p:pic>
        <p:nvPicPr>
          <p:cNvPr id="32" name="图片 31" descr="zhipu.AI_5"/>
          <p:cNvPicPr>
            <a:picLocks noChangeAspect="1"/>
          </p:cNvPicPr>
          <p:nvPr/>
        </p:nvPicPr>
        <p:blipFill>
          <a:blip r:embed="rId1"/>
          <a:stretch>
            <a:fillRect/>
          </a:stretch>
        </p:blipFill>
        <p:spPr>
          <a:xfrm>
            <a:off x="10190480" y="85090"/>
            <a:ext cx="1765935" cy="756285"/>
          </a:xfrm>
          <a:prstGeom prst="rect">
            <a:avLst/>
          </a:prstGeom>
        </p:spPr>
      </p:pic>
      <p:sp>
        <p:nvSpPr>
          <p:cNvPr id="21" name="矩形 20"/>
          <p:cNvSpPr/>
          <p:nvPr/>
        </p:nvSpPr>
        <p:spPr>
          <a:xfrm>
            <a:off x="132715" y="6424930"/>
            <a:ext cx="176530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椭圆 16"/>
          <p:cNvSpPr/>
          <p:nvPr/>
        </p:nvSpPr>
        <p:spPr>
          <a:xfrm>
            <a:off x="668997" y="1853334"/>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p:cNvSpPr txBox="1"/>
          <p:nvPr/>
        </p:nvSpPr>
        <p:spPr>
          <a:xfrm>
            <a:off x="1623307" y="1853334"/>
            <a:ext cx="2225251" cy="707886"/>
          </a:xfrm>
          <a:prstGeom prst="rect">
            <a:avLst/>
          </a:prstGeom>
          <a:noFill/>
        </p:spPr>
        <p:txBody>
          <a:bodyPr wrap="square" rtlCol="0">
            <a:spAutoFit/>
          </a:bodyPr>
          <a:lstStyle/>
          <a:p>
            <a:r>
              <a:rPr kumimoji="1" lang="zh-CN" altLang="en-US" sz="2000" dirty="0">
                <a:solidFill>
                  <a:srgbClr val="0425AA"/>
                </a:solidFill>
                <a:latin typeface="微软雅黑" panose="020B0503020204020204" pitchFamily="34" charset="-122"/>
                <a:ea typeface="微软雅黑" panose="020B0503020204020204" pitchFamily="34" charset="-122"/>
              </a:rPr>
              <a:t>应用场景</a:t>
            </a:r>
            <a:endParaRPr kumimoji="1" lang="zh-CN" altLang="en-US" sz="2000" dirty="0">
              <a:solidFill>
                <a:srgbClr val="0425AA"/>
              </a:solidFill>
              <a:latin typeface="微软雅黑" panose="020B0503020204020204" pitchFamily="34" charset="-122"/>
              <a:ea typeface="微软雅黑" panose="020B0503020204020204" pitchFamily="34" charset="-122"/>
            </a:endParaRPr>
          </a:p>
          <a:p>
            <a:endParaRPr kumimoji="1" lang="zh-CN" altLang="en-US" sz="2000" dirty="0">
              <a:solidFill>
                <a:srgbClr val="0425AA"/>
              </a:solidFill>
              <a:latin typeface="微软雅黑" panose="020B0503020204020204" pitchFamily="34" charset="-122"/>
              <a:ea typeface="微软雅黑" panose="020B0503020204020204" pitchFamily="34" charset="-122"/>
            </a:endParaRPr>
          </a:p>
        </p:txBody>
      </p:sp>
      <p:sp>
        <p:nvSpPr>
          <p:cNvPr id="19" name="矩形 18"/>
          <p:cNvSpPr/>
          <p:nvPr/>
        </p:nvSpPr>
        <p:spPr>
          <a:xfrm>
            <a:off x="1636747" y="2241677"/>
            <a:ext cx="2419255" cy="523220"/>
          </a:xfrm>
          <a:prstGeom prst="rect">
            <a:avLst/>
          </a:prstGeom>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介绍提示词的基础应用场景和延伸</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rot="5001608">
            <a:off x="4513119" y="2429675"/>
            <a:ext cx="2135094" cy="192099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 name="connsiteX0-61" fmla="*/ 365 w 1875841"/>
              <a:gd name="connsiteY0-62" fmla="*/ 817019 h 1642124"/>
              <a:gd name="connsiteX1-63" fmla="*/ 830812 w 1875841"/>
              <a:gd name="connsiteY1-64" fmla="*/ 8324 h 1642124"/>
              <a:gd name="connsiteX2-65" fmla="*/ 1875841 w 1875841"/>
              <a:gd name="connsiteY2-66" fmla="*/ 873739 h 1642124"/>
              <a:gd name="connsiteX3-67" fmla="*/ 830812 w 1875841"/>
              <a:gd name="connsiteY3-68" fmla="*/ 1641182 h 1642124"/>
              <a:gd name="connsiteX4-69" fmla="*/ 365 w 1875841"/>
              <a:gd name="connsiteY4-70" fmla="*/ 817019 h 1642124"/>
              <a:gd name="connsiteX0-71" fmla="*/ 117 w 1875593"/>
              <a:gd name="connsiteY0-72" fmla="*/ 808981 h 1634086"/>
              <a:gd name="connsiteX1-73" fmla="*/ 830564 w 1875593"/>
              <a:gd name="connsiteY1-74" fmla="*/ 286 h 1634086"/>
              <a:gd name="connsiteX2-75" fmla="*/ 1875593 w 1875593"/>
              <a:gd name="connsiteY2-76" fmla="*/ 865701 h 1634086"/>
              <a:gd name="connsiteX3-77" fmla="*/ 830564 w 1875593"/>
              <a:gd name="connsiteY3-78" fmla="*/ 1633144 h 1634086"/>
              <a:gd name="connsiteX4-79" fmla="*/ 117 w 1875593"/>
              <a:gd name="connsiteY4-80" fmla="*/ 808981 h 1634086"/>
              <a:gd name="connsiteX0-81" fmla="*/ 15 w 1875500"/>
              <a:gd name="connsiteY0-82" fmla="*/ 360199 h 1184476"/>
              <a:gd name="connsiteX1-83" fmla="*/ 811759 w 1875500"/>
              <a:gd name="connsiteY1-84" fmla="*/ 373 h 1184476"/>
              <a:gd name="connsiteX2-85" fmla="*/ 1875491 w 1875500"/>
              <a:gd name="connsiteY2-86" fmla="*/ 416919 h 1184476"/>
              <a:gd name="connsiteX3-87" fmla="*/ 830462 w 1875500"/>
              <a:gd name="connsiteY3-88" fmla="*/ 1184362 h 1184476"/>
              <a:gd name="connsiteX4-89" fmla="*/ 15 w 1875500"/>
              <a:gd name="connsiteY4-90" fmla="*/ 360199 h 1184476"/>
              <a:gd name="connsiteX0-91" fmla="*/ 18 w 1875503"/>
              <a:gd name="connsiteY0-92" fmla="*/ 614795 h 1439072"/>
              <a:gd name="connsiteX1-93" fmla="*/ 811762 w 1875503"/>
              <a:gd name="connsiteY1-94" fmla="*/ 254969 h 1439072"/>
              <a:gd name="connsiteX2-95" fmla="*/ 1875494 w 1875503"/>
              <a:gd name="connsiteY2-96" fmla="*/ 671515 h 1439072"/>
              <a:gd name="connsiteX3-97" fmla="*/ 830465 w 1875503"/>
              <a:gd name="connsiteY3-98" fmla="*/ 1438958 h 1439072"/>
              <a:gd name="connsiteX4-99" fmla="*/ 18 w 1875503"/>
              <a:gd name="connsiteY4-100" fmla="*/ 614795 h 1439072"/>
              <a:gd name="connsiteX0-101" fmla="*/ 52 w 1875566"/>
              <a:gd name="connsiteY0-102" fmla="*/ 621175 h 1670105"/>
              <a:gd name="connsiteX1-103" fmla="*/ 811796 w 1875566"/>
              <a:gd name="connsiteY1-104" fmla="*/ 261349 h 1670105"/>
              <a:gd name="connsiteX2-105" fmla="*/ 1875528 w 1875566"/>
              <a:gd name="connsiteY2-106" fmla="*/ 677895 h 1670105"/>
              <a:gd name="connsiteX3-107" fmla="*/ 777181 w 1875566"/>
              <a:gd name="connsiteY3-108" fmla="*/ 1670019 h 1670105"/>
              <a:gd name="connsiteX4-109" fmla="*/ 52 w 1875566"/>
              <a:gd name="connsiteY4-110" fmla="*/ 621175 h 1670105"/>
              <a:gd name="connsiteX0-111" fmla="*/ 365 w 1875879"/>
              <a:gd name="connsiteY0-112" fmla="*/ 621175 h 1687773"/>
              <a:gd name="connsiteX1-113" fmla="*/ 812109 w 1875879"/>
              <a:gd name="connsiteY1-114" fmla="*/ 261349 h 1687773"/>
              <a:gd name="connsiteX2-115" fmla="*/ 1875841 w 1875879"/>
              <a:gd name="connsiteY2-116" fmla="*/ 677895 h 1687773"/>
              <a:gd name="connsiteX3-117" fmla="*/ 777494 w 1875879"/>
              <a:gd name="connsiteY3-118" fmla="*/ 1670019 h 1687773"/>
              <a:gd name="connsiteX4-119" fmla="*/ 365 w 1875879"/>
              <a:gd name="connsiteY4-120" fmla="*/ 621175 h 1687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75879" h="1687773">
                <a:moveTo>
                  <a:pt x="365" y="621175"/>
                </a:moveTo>
                <a:cubicBezTo>
                  <a:pt x="6134" y="386397"/>
                  <a:pt x="389711" y="-405472"/>
                  <a:pt x="812109" y="261349"/>
                </a:cubicBezTo>
                <a:cubicBezTo>
                  <a:pt x="1234507" y="928170"/>
                  <a:pt x="1881610" y="443117"/>
                  <a:pt x="1875841" y="677895"/>
                </a:cubicBezTo>
                <a:cubicBezTo>
                  <a:pt x="1870072" y="912673"/>
                  <a:pt x="1506304" y="1825712"/>
                  <a:pt x="777494" y="1670019"/>
                </a:cubicBezTo>
                <a:cubicBezTo>
                  <a:pt x="48684" y="1514326"/>
                  <a:pt x="-5404" y="855953"/>
                  <a:pt x="365" y="621175"/>
                </a:cubicBezTo>
                <a:close/>
              </a:path>
            </a:pathLst>
          </a:custGeom>
          <a:solidFill>
            <a:srgbClr val="646FD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椭圆 3"/>
          <p:cNvSpPr/>
          <p:nvPr/>
        </p:nvSpPr>
        <p:spPr>
          <a:xfrm>
            <a:off x="5122717" y="2528062"/>
            <a:ext cx="1950331" cy="1964425"/>
          </a:xfrm>
          <a:custGeom>
            <a:avLst/>
            <a:gdLst>
              <a:gd name="connsiteX0" fmla="*/ 0 w 1632858"/>
              <a:gd name="connsiteY0" fmla="*/ 816429 h 1632858"/>
              <a:gd name="connsiteX1" fmla="*/ 816429 w 1632858"/>
              <a:gd name="connsiteY1" fmla="*/ 0 h 1632858"/>
              <a:gd name="connsiteX2" fmla="*/ 1632858 w 1632858"/>
              <a:gd name="connsiteY2" fmla="*/ 816429 h 1632858"/>
              <a:gd name="connsiteX3" fmla="*/ 816429 w 1632858"/>
              <a:gd name="connsiteY3" fmla="*/ 1632858 h 1632858"/>
              <a:gd name="connsiteX4" fmla="*/ 0 w 1632858"/>
              <a:gd name="connsiteY4" fmla="*/ 816429 h 1632858"/>
              <a:gd name="connsiteX0-1" fmla="*/ 0 w 1404258"/>
              <a:gd name="connsiteY0-2" fmla="*/ 816429 h 1632858"/>
              <a:gd name="connsiteX1-3" fmla="*/ 587829 w 1404258"/>
              <a:gd name="connsiteY1-4" fmla="*/ 0 h 1632858"/>
              <a:gd name="connsiteX2-5" fmla="*/ 1404258 w 1404258"/>
              <a:gd name="connsiteY2-6" fmla="*/ 816429 h 1632858"/>
              <a:gd name="connsiteX3-7" fmla="*/ 587829 w 1404258"/>
              <a:gd name="connsiteY3-8" fmla="*/ 1632858 h 1632858"/>
              <a:gd name="connsiteX4-9" fmla="*/ 0 w 1404258"/>
              <a:gd name="connsiteY4-10" fmla="*/ 816429 h 1632858"/>
              <a:gd name="connsiteX0-11" fmla="*/ 522 w 1404780"/>
              <a:gd name="connsiteY0-12" fmla="*/ 820303 h 1640606"/>
              <a:gd name="connsiteX1-13" fmla="*/ 588351 w 1404780"/>
              <a:gd name="connsiteY1-14" fmla="*/ 3874 h 1640606"/>
              <a:gd name="connsiteX2-15" fmla="*/ 1404780 w 1404780"/>
              <a:gd name="connsiteY2-16" fmla="*/ 820303 h 1640606"/>
              <a:gd name="connsiteX3-17" fmla="*/ 588351 w 1404780"/>
              <a:gd name="connsiteY3-18" fmla="*/ 1636732 h 1640606"/>
              <a:gd name="connsiteX4-19" fmla="*/ 522 w 1404780"/>
              <a:gd name="connsiteY4-20" fmla="*/ 820303 h 1640606"/>
              <a:gd name="connsiteX0-21" fmla="*/ 579 w 1633437"/>
              <a:gd name="connsiteY0-22" fmla="*/ 823400 h 1640723"/>
              <a:gd name="connsiteX1-23" fmla="*/ 588408 w 1633437"/>
              <a:gd name="connsiteY1-24" fmla="*/ 6971 h 1640723"/>
              <a:gd name="connsiteX2-25" fmla="*/ 1633437 w 1633437"/>
              <a:gd name="connsiteY2-26" fmla="*/ 872386 h 1640723"/>
              <a:gd name="connsiteX3-27" fmla="*/ 588408 w 1633437"/>
              <a:gd name="connsiteY3-28" fmla="*/ 1639829 h 1640723"/>
              <a:gd name="connsiteX4-29" fmla="*/ 579 w 1633437"/>
              <a:gd name="connsiteY4-30" fmla="*/ 823400 h 1640723"/>
              <a:gd name="connsiteX0-31" fmla="*/ 579 w 1633686"/>
              <a:gd name="connsiteY0-32" fmla="*/ 823400 h 1640723"/>
              <a:gd name="connsiteX1-33" fmla="*/ 588408 w 1633686"/>
              <a:gd name="connsiteY1-34" fmla="*/ 6971 h 1640723"/>
              <a:gd name="connsiteX2-35" fmla="*/ 1633437 w 1633686"/>
              <a:gd name="connsiteY2-36" fmla="*/ 872386 h 1640723"/>
              <a:gd name="connsiteX3-37" fmla="*/ 588408 w 1633686"/>
              <a:gd name="connsiteY3-38" fmla="*/ 1639829 h 1640723"/>
              <a:gd name="connsiteX4-39" fmla="*/ 579 w 1633686"/>
              <a:gd name="connsiteY4-40" fmla="*/ 823400 h 1640723"/>
              <a:gd name="connsiteX0-41" fmla="*/ 579 w 1633437"/>
              <a:gd name="connsiteY0-42" fmla="*/ 823400 h 1640723"/>
              <a:gd name="connsiteX1-43" fmla="*/ 588408 w 1633437"/>
              <a:gd name="connsiteY1-44" fmla="*/ 6971 h 1640723"/>
              <a:gd name="connsiteX2-45" fmla="*/ 1633437 w 1633437"/>
              <a:gd name="connsiteY2-46" fmla="*/ 872386 h 1640723"/>
              <a:gd name="connsiteX3-47" fmla="*/ 588408 w 1633437"/>
              <a:gd name="connsiteY3-48" fmla="*/ 1639829 h 1640723"/>
              <a:gd name="connsiteX4-49" fmla="*/ 579 w 1633437"/>
              <a:gd name="connsiteY4-50" fmla="*/ 823400 h 1640723"/>
              <a:gd name="connsiteX0-51" fmla="*/ 579 w 1633437"/>
              <a:gd name="connsiteY0-52" fmla="*/ 823400 h 1640723"/>
              <a:gd name="connsiteX1-53" fmla="*/ 588408 w 1633437"/>
              <a:gd name="connsiteY1-54" fmla="*/ 6971 h 1640723"/>
              <a:gd name="connsiteX2-55" fmla="*/ 1633437 w 1633437"/>
              <a:gd name="connsiteY2-56" fmla="*/ 872386 h 1640723"/>
              <a:gd name="connsiteX3-57" fmla="*/ 588408 w 1633437"/>
              <a:gd name="connsiteY3-58" fmla="*/ 1639829 h 1640723"/>
              <a:gd name="connsiteX4-59" fmla="*/ 579 w 1633437"/>
              <a:gd name="connsiteY4-60" fmla="*/ 823400 h 16407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3437" h="1640723">
                <a:moveTo>
                  <a:pt x="579" y="823400"/>
                </a:moveTo>
                <a:cubicBezTo>
                  <a:pt x="16908" y="-101029"/>
                  <a:pt x="316265" y="-1193"/>
                  <a:pt x="588408" y="6971"/>
                </a:cubicBezTo>
                <a:cubicBezTo>
                  <a:pt x="860551" y="15135"/>
                  <a:pt x="1633437" y="143899"/>
                  <a:pt x="1633437" y="872386"/>
                </a:cubicBezTo>
                <a:cubicBezTo>
                  <a:pt x="1633437" y="1600873"/>
                  <a:pt x="860551" y="1647993"/>
                  <a:pt x="588408" y="1639829"/>
                </a:cubicBezTo>
                <a:cubicBezTo>
                  <a:pt x="316265" y="1631665"/>
                  <a:pt x="-15750" y="1747829"/>
                  <a:pt x="579" y="823400"/>
                </a:cubicBezTo>
                <a:close/>
              </a:path>
            </a:pathLst>
          </a:custGeom>
          <a:gradFill>
            <a:gsLst>
              <a:gs pos="0">
                <a:srgbClr val="3041C0"/>
              </a:gs>
              <a:gs pos="100000">
                <a:srgbClr val="A3C3FF"/>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p:cNvSpPr/>
          <p:nvPr/>
        </p:nvSpPr>
        <p:spPr>
          <a:xfrm>
            <a:off x="4948834" y="2608214"/>
            <a:ext cx="1853602" cy="1853602"/>
          </a:xfrm>
          <a:prstGeom prst="ellipse">
            <a:avLst/>
          </a:prstGeom>
          <a:solidFill>
            <a:srgbClr val="657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872216" y="3164217"/>
            <a:ext cx="2231606" cy="584775"/>
          </a:xfrm>
          <a:prstGeom prst="rect">
            <a:avLst/>
          </a:prstGeom>
        </p:spPr>
        <p:txBody>
          <a:bodyPr wrap="square">
            <a:spAutoFit/>
          </a:bodyPr>
          <a:lstStyle/>
          <a:p>
            <a:r>
              <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提示词应用</a:t>
            </a:r>
            <a:endParaRPr kumimoji="1"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4240695" y="1506593"/>
            <a:ext cx="3553283" cy="3277442"/>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a:off x="3903331" y="2071731"/>
            <a:ext cx="3649846" cy="3325803"/>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267332" y="4210106"/>
            <a:ext cx="674728" cy="674728"/>
          </a:xfrm>
          <a:prstGeom prst="ellipse">
            <a:avLst/>
          </a:prstGeom>
          <a:solidFill>
            <a:srgbClr val="344C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34"/>
          <p:cNvSpPr>
            <a:spLocks noChangeAspect="1" noChangeArrowheads="1"/>
          </p:cNvSpPr>
          <p:nvPr/>
        </p:nvSpPr>
        <p:spPr bwMode="auto">
          <a:xfrm>
            <a:off x="10369761" y="4298296"/>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nvSpPr>
        <p:spPr>
          <a:xfrm>
            <a:off x="7833877" y="4492364"/>
            <a:ext cx="2207478" cy="400110"/>
          </a:xfrm>
          <a:prstGeom prst="rect">
            <a:avLst/>
          </a:prstGeom>
          <a:noFill/>
        </p:spPr>
        <p:txBody>
          <a:bodyPr wrap="square" rtlCol="0">
            <a:spAutoFit/>
          </a:bodyPr>
          <a:lstStyle/>
          <a:p>
            <a:r>
              <a:rPr kumimoji="1" lang="zh-CN" altLang="en-US" sz="2000" dirty="0">
                <a:solidFill>
                  <a:srgbClr val="0425AA"/>
                </a:solidFill>
                <a:latin typeface="微软雅黑" panose="020B0503020204020204" pitchFamily="34" charset="-122"/>
                <a:ea typeface="微软雅黑" panose="020B0503020204020204" pitchFamily="34" charset="-122"/>
              </a:rPr>
              <a:t>工作流中的应用</a:t>
            </a:r>
            <a:endParaRPr kumimoji="1" lang="zh-CN" altLang="en-US" sz="2000" dirty="0">
              <a:solidFill>
                <a:srgbClr val="0425AA"/>
              </a:solidFill>
              <a:latin typeface="微软雅黑" panose="020B0503020204020204" pitchFamily="34" charset="-122"/>
              <a:ea typeface="微软雅黑" panose="020B0503020204020204" pitchFamily="34" charset="-122"/>
            </a:endParaRPr>
          </a:p>
        </p:txBody>
      </p:sp>
      <p:sp>
        <p:nvSpPr>
          <p:cNvPr id="26" name="矩形 25"/>
          <p:cNvSpPr/>
          <p:nvPr/>
        </p:nvSpPr>
        <p:spPr>
          <a:xfrm>
            <a:off x="7833875" y="4851065"/>
            <a:ext cx="2412339" cy="307777"/>
          </a:xfrm>
          <a:prstGeom prst="rect">
            <a:avLst/>
          </a:prstGeom>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案例介绍</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椭圆 36"/>
          <p:cNvSpPr>
            <a:spLocks noChangeAspect="1"/>
          </p:cNvSpPr>
          <p:nvPr/>
        </p:nvSpPr>
        <p:spPr>
          <a:xfrm>
            <a:off x="7332105" y="4443774"/>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34"/>
          <p:cNvSpPr>
            <a:spLocks noChangeAspect="1" noChangeArrowheads="1"/>
          </p:cNvSpPr>
          <p:nvPr/>
        </p:nvSpPr>
        <p:spPr bwMode="auto">
          <a:xfrm>
            <a:off x="771426" y="1966749"/>
            <a:ext cx="469869" cy="503113"/>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chemeClr val="bg1"/>
          </a:solidFill>
          <a:ln>
            <a:noFill/>
          </a:ln>
          <a:effectLst/>
        </p:spPr>
        <p:txBody>
          <a:bodyPr wrap="none" anchor="ctr"/>
          <a:lstStyle/>
          <a:p>
            <a:endParaRPr lang="zh-CN" altLang="en-US" sz="217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nvSpPr>
        <p:spPr>
          <a:xfrm>
            <a:off x="4104803" y="2837378"/>
            <a:ext cx="96000" cy="96000"/>
          </a:xfrm>
          <a:prstGeom prst="ellipse">
            <a:avLst/>
          </a:prstGeom>
          <a:solidFill>
            <a:srgbClr val="042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2003182" y="1167597"/>
            <a:ext cx="7930095" cy="4226409"/>
            <a:chOff x="1643" y="2648"/>
            <a:chExt cx="3612" cy="6669"/>
          </a:xfrm>
        </p:grpSpPr>
        <p:sp>
          <p:nvSpPr>
            <p:cNvPr id="8" name="圆角矩形 7"/>
            <p:cNvSpPr/>
            <p:nvPr/>
          </p:nvSpPr>
          <p:spPr>
            <a:xfrm>
              <a:off x="1643"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299"/>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应用场景</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基础应用</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2326" y="4493"/>
              <a:ext cx="922" cy="3837"/>
            </a:xfrm>
            <a:prstGeom prst="rect">
              <a:avLst/>
            </a:prstGeom>
          </p:spPr>
          <p:txBody>
            <a:bodyPr wrap="square">
              <a:no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摘要总结</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信息提取</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GB" altLang="zh-CN" sz="1600" dirty="0">
                  <a:latin typeface="微软雅黑" panose="020B0503020204020204" pitchFamily="34" charset="-122"/>
                  <a:ea typeface="微软雅黑" panose="020B0503020204020204" pitchFamily="34" charset="-122"/>
                </a:rPr>
                <a:t>QA</a:t>
              </a:r>
              <a:r>
                <a:rPr lang="zh-CN" altLang="en-US" sz="1600" dirty="0">
                  <a:latin typeface="微软雅黑" panose="020B0503020204020204" pitchFamily="34" charset="-122"/>
                  <a:ea typeface="微软雅黑" panose="020B0503020204020204" pitchFamily="34" charset="-122"/>
                </a:rPr>
                <a:t>问答</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文本纠错</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分类提取</a:t>
              </a:r>
              <a:endParaRPr lang="zh-CN" altLang="en-US" sz="1050" dirty="0"/>
            </a:p>
            <a:p>
              <a:pPr marL="285750" indent="-285750">
                <a:buFont typeface="Arial" panose="020B0604020202020204" pitchFamily="34" charset="0"/>
                <a:buChar char="•"/>
              </a:pPr>
              <a:endParaRPr lang="zh-CN" altLang="en-US" sz="1200" dirty="0"/>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r>
              <a:rPr lang="zh-CN" altLang="en-US" sz="2000" dirty="0">
                <a:latin typeface="微软雅黑" panose="020B0503020204020204" pitchFamily="34" charset="-122"/>
                <a:ea typeface="微软雅黑" panose="020B0503020204020204" pitchFamily="34" charset="-122"/>
              </a:rPr>
              <a:t>提示词的应用</a:t>
            </a:r>
            <a:endParaRPr lang="zh-CN" altLang="en-US" sz="2000" dirty="0">
              <a:latin typeface="微软雅黑" panose="020B0503020204020204" pitchFamily="34" charset="-122"/>
              <a:ea typeface="微软雅黑" panose="020B0503020204020204" pitchFamily="34" charset="-122"/>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
        <p:nvSpPr>
          <p:cNvPr id="3" name="矩形 2"/>
          <p:cNvSpPr/>
          <p:nvPr/>
        </p:nvSpPr>
        <p:spPr>
          <a:xfrm>
            <a:off x="6297552" y="2336846"/>
            <a:ext cx="2024238" cy="2431659"/>
          </a:xfrm>
          <a:prstGeom prst="rect">
            <a:avLst/>
          </a:prstGeom>
        </p:spPr>
        <p:txBody>
          <a:bodyPr wrap="square">
            <a:no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对话交互</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文本写作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代码生成</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分析推理</a:t>
            </a: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050" dirty="0"/>
          </a:p>
          <a:p>
            <a:pPr marL="285750" indent="-285750">
              <a:buFont typeface="Arial" panose="020B0604020202020204" pitchFamily="34" charset="0"/>
              <a:buChar char="•"/>
            </a:pPr>
            <a:endParaRPr lang="zh-CN" altLang="en-US" sz="1200" dirty="0"/>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rot="16200000" flipV="1">
            <a:off x="2937067" y="-1581928"/>
            <a:ext cx="153578" cy="5157127"/>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160240"/>
            <a:ext cx="3805086" cy="704850"/>
          </a:xfrm>
          <a:prstGeom prst="rect">
            <a:avLst/>
          </a:prstGeom>
          <a:noFill/>
        </p:spPr>
        <p:txBody>
          <a:bodyPr wrap="square" rtlCol="0">
            <a:noAutofit/>
          </a:bodyPr>
          <a:lstStyle/>
          <a:p>
            <a:pPr>
              <a:lnSpc>
                <a:spcPct val="120000"/>
              </a:lnSpc>
            </a:pPr>
            <a:r>
              <a:rPr kumimoji="1" lang="zh-CN" altLang="en-US" sz="3200" dirty="0">
                <a:latin typeface="微软雅黑" panose="020B0503020204020204" pitchFamily="34" charset="-122"/>
                <a:ea typeface="微软雅黑" panose="020B0503020204020204" pitchFamily="34" charset="-122"/>
                <a:cs typeface="Gautami" panose="020B0502040204020203" pitchFamily="34" charset="0"/>
              </a:rPr>
              <a:t>关于</a:t>
            </a:r>
            <a:r>
              <a:rPr kumimoji="1" lang="en-GB" altLang="zh-CN" sz="3200" dirty="0">
                <a:latin typeface="微软雅黑" panose="020B0503020204020204" pitchFamily="34" charset="-122"/>
                <a:ea typeface="微软雅黑" panose="020B0503020204020204" pitchFamily="34" charset="-122"/>
                <a:cs typeface="Gautami" panose="020B0502040204020203" pitchFamily="34" charset="0"/>
              </a:rPr>
              <a:t>Prompt</a:t>
            </a:r>
            <a:endParaRPr kumimoji="1" lang="zh-CN" altLang="en-US" sz="3200" dirty="0">
              <a:solidFill>
                <a:schemeClr val="tx1"/>
              </a:solidFill>
              <a:latin typeface="微软雅黑" panose="020B0503020204020204" pitchFamily="34" charset="-122"/>
              <a:ea typeface="微软雅黑" panose="020B0503020204020204" pitchFamily="34" charset="-122"/>
              <a:cs typeface="Gautami" panose="020B0502040204020203" pitchFamily="34" charset="0"/>
              <a:sym typeface="微软雅黑" panose="020B0503020204020204" pitchFamily="34" charset="-122"/>
            </a:endParaRPr>
          </a:p>
        </p:txBody>
      </p:sp>
      <p:pic>
        <p:nvPicPr>
          <p:cNvPr id="32" name="图片 31" descr="zhipu.AI_5"/>
          <p:cNvPicPr>
            <a:picLocks noChangeAspect="1"/>
          </p:cNvPicPr>
          <p:nvPr/>
        </p:nvPicPr>
        <p:blipFill>
          <a:blip r:embed="rId1"/>
          <a:stretch>
            <a:fillRect/>
          </a:stretch>
        </p:blipFill>
        <p:spPr>
          <a:xfrm>
            <a:off x="10185400" y="85090"/>
            <a:ext cx="1771015" cy="756285"/>
          </a:xfrm>
          <a:prstGeom prst="rect">
            <a:avLst/>
          </a:prstGeom>
        </p:spPr>
      </p:pic>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本框 24"/>
          <p:cNvSpPr txBox="1"/>
          <p:nvPr/>
        </p:nvSpPr>
        <p:spPr>
          <a:xfrm>
            <a:off x="548322" y="2194906"/>
            <a:ext cx="11095355" cy="2800767"/>
          </a:xfrm>
          <a:prstGeom prst="rect">
            <a:avLst/>
          </a:prstGeom>
          <a:noFill/>
        </p:spPr>
        <p:txBody>
          <a:bodyPr wrap="square" rtlCol="0">
            <a:spAutoFit/>
          </a:bodyPr>
          <a:lstStyle/>
          <a:p>
            <a:r>
              <a:rPr lang="en-GB" altLang="zh-CN" b="1" dirty="0">
                <a:solidFill>
                  <a:srgbClr val="000000"/>
                </a:solidFill>
                <a:latin typeface="微软雅黑" panose="020B0503020204020204" pitchFamily="34" charset="-122"/>
                <a:ea typeface="微软雅黑" panose="020B0503020204020204" pitchFamily="34" charset="-122"/>
              </a:rPr>
              <a:t>System Prompt</a:t>
            </a:r>
            <a:r>
              <a:rPr lang="zh-CN" altLang="en-US" b="1" dirty="0">
                <a:solidFill>
                  <a:srgbClr val="000000"/>
                </a:solidFill>
                <a:latin typeface="微软雅黑" panose="020B0503020204020204" pitchFamily="34" charset="-122"/>
                <a:ea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rPr>
              <a:t>&amp;</a:t>
            </a:r>
            <a:r>
              <a:rPr lang="zh-CN" altLang="en-US" b="1" dirty="0">
                <a:solidFill>
                  <a:srgbClr val="000000"/>
                </a:solidFill>
                <a:latin typeface="微软雅黑" panose="020B0503020204020204" pitchFamily="34" charset="-122"/>
                <a:ea typeface="微软雅黑" panose="020B0503020204020204" pitchFamily="34" charset="-122"/>
              </a:rPr>
              <a:t> </a:t>
            </a:r>
            <a:r>
              <a:rPr lang="en-GB" altLang="zh-CN" b="1" dirty="0">
                <a:solidFill>
                  <a:srgbClr val="000000"/>
                </a:solidFill>
                <a:latin typeface="微软雅黑" panose="020B0503020204020204" pitchFamily="34" charset="-122"/>
                <a:ea typeface="微软雅黑" panose="020B0503020204020204" pitchFamily="34" charset="-122"/>
              </a:rPr>
              <a:t>User Prompt</a:t>
            </a:r>
            <a:endParaRPr lang="en-GB" altLang="zh-CN" b="1" dirty="0">
              <a:solidFill>
                <a:srgbClr val="000000"/>
              </a:solidFill>
              <a:latin typeface="微软雅黑" panose="020B0503020204020204" pitchFamily="34" charset="-122"/>
              <a:ea typeface="微软雅黑" panose="020B0503020204020204" pitchFamily="34" charset="-122"/>
            </a:endParaRPr>
          </a:p>
          <a:p>
            <a:pPr algn="l"/>
            <a:endParaRPr lang="en-GB" altLang="zh-CN" b="1" dirty="0">
              <a:solidFill>
                <a:srgbClr val="000000"/>
              </a:solidFill>
              <a:latin typeface="微软雅黑" panose="020B0503020204020204" pitchFamily="34" charset="-122"/>
              <a:ea typeface="微软雅黑" panose="020B0503020204020204" pitchFamily="34" charset="-122"/>
            </a:endParaRPr>
          </a:p>
          <a:p>
            <a:pPr algn="l"/>
            <a:endParaRPr lang="en-GB" altLang="zh-CN" b="1" dirty="0">
              <a:solidFill>
                <a:srgbClr val="000000"/>
              </a:solidFill>
              <a:latin typeface="微软雅黑" panose="020B0503020204020204" pitchFamily="34" charset="-122"/>
              <a:ea typeface="微软雅黑" panose="020B0503020204020204" pitchFamily="34" charset="-122"/>
            </a:endParaRPr>
          </a:p>
          <a:p>
            <a:pPr algn="l"/>
            <a:r>
              <a:rPr lang="zh-CN" altLang="en-US" sz="2000" dirty="0">
                <a:solidFill>
                  <a:srgbClr val="000000"/>
                </a:solidFill>
                <a:latin typeface="微软雅黑" panose="020B0503020204020204" pitchFamily="34" charset="-122"/>
                <a:ea typeface="微软雅黑" panose="020B0503020204020204" pitchFamily="34" charset="-122"/>
              </a:rPr>
              <a:t>两种</a:t>
            </a:r>
            <a:r>
              <a:rPr lang="en-GB" altLang="zh-CN" sz="2000" dirty="0">
                <a:solidFill>
                  <a:srgbClr val="000000"/>
                </a:solidFill>
                <a:latin typeface="微软雅黑" panose="020B0503020204020204" pitchFamily="34" charset="-122"/>
                <a:ea typeface="微软雅黑" panose="020B0503020204020204" pitchFamily="34" charset="-122"/>
              </a:rPr>
              <a:t>Prompt</a:t>
            </a:r>
            <a:r>
              <a:rPr lang="zh-CN" altLang="en-US" sz="2000" dirty="0">
                <a:solidFill>
                  <a:srgbClr val="000000"/>
                </a:solidFill>
                <a:latin typeface="微软雅黑" panose="020B0503020204020204" pitchFamily="34" charset="-122"/>
                <a:ea typeface="微软雅黑" panose="020B0503020204020204" pitchFamily="34" charset="-122"/>
              </a:rPr>
              <a:t>对比来看，</a:t>
            </a:r>
            <a:r>
              <a:rPr lang="en-GB" altLang="zh-CN" sz="2000" dirty="0">
                <a:solidFill>
                  <a:srgbClr val="000000"/>
                </a:solidFill>
                <a:latin typeface="微软雅黑" panose="020B0503020204020204" pitchFamily="34" charset="-122"/>
                <a:ea typeface="微软雅黑" panose="020B0503020204020204" pitchFamily="34" charset="-122"/>
              </a:rPr>
              <a:t>System Prompt</a:t>
            </a:r>
            <a:r>
              <a:rPr lang="zh-CN" altLang="en-US" sz="2000" dirty="0">
                <a:solidFill>
                  <a:srgbClr val="000000"/>
                </a:solidFill>
                <a:latin typeface="微软雅黑" panose="020B0503020204020204" pitchFamily="34" charset="-122"/>
                <a:ea typeface="微软雅黑" panose="020B0503020204020204" pitchFamily="34" charset="-122"/>
              </a:rPr>
              <a:t>的即时效果略逊于</a:t>
            </a:r>
            <a:r>
              <a:rPr lang="en-GB" altLang="zh-CN" sz="2000" dirty="0">
                <a:solidFill>
                  <a:srgbClr val="000000"/>
                </a:solidFill>
                <a:latin typeface="微软雅黑" panose="020B0503020204020204" pitchFamily="34" charset="-122"/>
                <a:ea typeface="微软雅黑" panose="020B0503020204020204" pitchFamily="34" charset="-122"/>
              </a:rPr>
              <a:t>User Prompt</a:t>
            </a:r>
            <a:r>
              <a:rPr lang="zh-CN" altLang="en-GB"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但</a:t>
            </a:r>
            <a:r>
              <a:rPr lang="en-GB" altLang="zh-CN" sz="2000" dirty="0">
                <a:solidFill>
                  <a:srgbClr val="000000"/>
                </a:solidFill>
                <a:latin typeface="微软雅黑" panose="020B0503020204020204" pitchFamily="34" charset="-122"/>
                <a:ea typeface="微软雅黑" panose="020B0503020204020204" pitchFamily="34" charset="-122"/>
              </a:rPr>
              <a:t>User Prompt</a:t>
            </a:r>
            <a:r>
              <a:rPr lang="zh-CN" altLang="en-US" sz="2000" dirty="0">
                <a:solidFill>
                  <a:srgbClr val="000000"/>
                </a:solidFill>
                <a:latin typeface="微软雅黑" panose="020B0503020204020204" pitchFamily="34" charset="-122"/>
                <a:ea typeface="微软雅黑" panose="020B0503020204020204" pitchFamily="34" charset="-122"/>
              </a:rPr>
              <a:t>的效果会随着与用户交互长度、复杂度的增加而逐渐变得不稳定，</a:t>
            </a:r>
            <a:r>
              <a:rPr lang="en-GB" altLang="zh-CN" sz="2000" dirty="0">
                <a:solidFill>
                  <a:srgbClr val="000000"/>
                </a:solidFill>
                <a:latin typeface="微软雅黑" panose="020B0503020204020204" pitchFamily="34" charset="-122"/>
                <a:ea typeface="微软雅黑" panose="020B0503020204020204" pitchFamily="34" charset="-122"/>
              </a:rPr>
              <a:t>System Prompt</a:t>
            </a:r>
            <a:r>
              <a:rPr lang="zh-CN" altLang="en-US" sz="2000" dirty="0">
                <a:solidFill>
                  <a:srgbClr val="000000"/>
                </a:solidFill>
                <a:latin typeface="微软雅黑" panose="020B0503020204020204" pitchFamily="34" charset="-122"/>
                <a:ea typeface="微软雅黑" panose="020B0503020204020204" pitchFamily="34" charset="-122"/>
              </a:rPr>
              <a:t>则在稳定性上表现的更好。</a:t>
            </a:r>
            <a:endParaRPr lang="zh-CN" altLang="en-US" sz="2000" dirty="0">
              <a:solidFill>
                <a:srgbClr val="000000"/>
              </a:solidFill>
              <a:latin typeface="微软雅黑" panose="020B0503020204020204" pitchFamily="34" charset="-122"/>
              <a:ea typeface="微软雅黑" panose="020B0503020204020204" pitchFamily="34" charset="-122"/>
            </a:endParaRPr>
          </a:p>
          <a:p>
            <a:pPr algn="l"/>
            <a:endParaRPr lang="en-US" altLang="zh-CN" sz="2000" dirty="0">
              <a:solidFill>
                <a:srgbClr val="000000"/>
              </a:solidFill>
              <a:latin typeface="微软雅黑" panose="020B0503020204020204" pitchFamily="34" charset="-122"/>
              <a:ea typeface="微软雅黑" panose="020B0503020204020204" pitchFamily="34" charset="-122"/>
            </a:endParaRPr>
          </a:p>
          <a:p>
            <a:pPr algn="l"/>
            <a:r>
              <a:rPr lang="zh-CN" altLang="en-US" sz="2000" dirty="0">
                <a:solidFill>
                  <a:srgbClr val="000000"/>
                </a:solidFill>
                <a:latin typeface="微软雅黑" panose="020B0503020204020204" pitchFamily="34" charset="-122"/>
                <a:ea typeface="微软雅黑" panose="020B0503020204020204" pitchFamily="34" charset="-122"/>
              </a:rPr>
              <a:t>在实际场景的应用中，要根据需求进行合理的拆分</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299"/>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应用场景</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基础应用</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摘要总结</a:t>
              </a:r>
              <a:endParaRPr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770"/>
              <a:ext cx="3183" cy="3198"/>
            </a:xfrm>
            <a:prstGeom prst="rect">
              <a:avLst/>
            </a:prstGeom>
          </p:spPr>
          <p:txBody>
            <a:bodyPr wrap="square">
              <a:noAutofit/>
            </a:bodyPr>
            <a:lstStyle/>
            <a:p>
              <a:r>
                <a:rPr lang="en-US" altLang="zh-CN" sz="1600" dirty="0">
                  <a:latin typeface="微软雅黑" panose="020B0503020204020204" pitchFamily="34" charset="-122"/>
                  <a:ea typeface="微软雅黑" panose="020B0503020204020204" pitchFamily="34" charset="-122"/>
                </a:rPr>
                <a:t>&lt;</a:t>
              </a:r>
              <a:r>
                <a:rPr lang="zh-CN" altLang="en-US" sz="1600" dirty="0">
                  <a:latin typeface="微软雅黑" panose="020B0503020204020204" pitchFamily="34" charset="-122"/>
                  <a:ea typeface="微软雅黑" panose="020B0503020204020204" pitchFamily="34" charset="-122"/>
                </a:rPr>
                <a:t>文档</a:t>
              </a:r>
              <a:r>
                <a:rPr lang="en-US" altLang="zh-CN" sz="1600" dirty="0">
                  <a:latin typeface="微软雅黑" panose="020B0503020204020204" pitchFamily="34" charset="-122"/>
                  <a:ea typeface="微软雅黑" panose="020B0503020204020204" pitchFamily="34" charset="-122"/>
                </a:rPr>
                <a:t>&gt;</a:t>
              </a:r>
              <a:endParaRPr lang="en-US" altLang="zh-CN" sz="1600" dirty="0">
                <a:latin typeface="微软雅黑" panose="020B0503020204020204" pitchFamily="34" charset="-122"/>
                <a:ea typeface="微软雅黑" panose="020B0503020204020204" pitchFamily="34" charset="-122"/>
              </a:endParaRPr>
            </a:p>
            <a:p>
              <a:r>
                <a:rPr lang="en-GB" altLang="zh-CN" sz="1600" dirty="0">
                  <a:latin typeface="微软雅黑" panose="020B0503020204020204" pitchFamily="34" charset="-122"/>
                  <a:ea typeface="微软雅黑" panose="020B0503020204020204" pitchFamily="34" charset="-122"/>
                </a:rPr>
                <a:t>xxxxxxxxxxxx</a:t>
              </a:r>
              <a:r>
                <a:rPr lang="zh-CN" altLang="en-GB"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GB" altLang="zh-CN" sz="1600" dirty="0">
                  <a:latin typeface="微软雅黑" panose="020B0503020204020204" pitchFamily="34" charset="-122"/>
                  <a:ea typeface="微软雅黑" panose="020B0503020204020204" pitchFamily="34" charset="-122"/>
                </a:rPr>
                <a:t>&lt;</a:t>
              </a:r>
              <a:r>
                <a:rPr lang="zh-CN" altLang="en-US" sz="1600" dirty="0">
                  <a:latin typeface="微软雅黑" panose="020B0503020204020204" pitchFamily="34" charset="-122"/>
                  <a:ea typeface="微软雅黑" panose="020B0503020204020204" pitchFamily="34" charset="-122"/>
                </a:rPr>
                <a:t>任务</a:t>
              </a:r>
              <a:r>
                <a:rPr lang="en-US" altLang="zh-CN" sz="1600" dirty="0">
                  <a:latin typeface="微软雅黑" panose="020B0503020204020204" pitchFamily="34" charset="-122"/>
                  <a:ea typeface="微软雅黑" panose="020B0503020204020204" pitchFamily="34" charset="-122"/>
                </a:rPr>
                <a:t>&gt;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你是一个文档接收员，你的工作是为文档写摘要，方便领导快速知道发生了什么事，摘要要写明是什么时间的文档，里面写明、记录了什么，要求什么，需要什么等。不需要写文章细节，只需要说明发生了什么事即可。</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字左右。</a:t>
              </a:r>
              <a:endParaRPr lang="zh-CN" altLang="en-US" sz="1600" dirty="0">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r>
              <a:rPr lang="zh-CN" altLang="en-US" sz="2000" dirty="0">
                <a:latin typeface="微软雅黑" panose="020B0503020204020204" pitchFamily="34" charset="-122"/>
                <a:ea typeface="微软雅黑" panose="020B0503020204020204" pitchFamily="34" charset="-122"/>
              </a:rPr>
              <a:t>提示词的应用</a:t>
            </a:r>
            <a:endParaRPr lang="zh-CN" altLang="en-US" sz="2000" dirty="0">
              <a:latin typeface="微软雅黑" panose="020B0503020204020204" pitchFamily="34" charset="-122"/>
              <a:ea typeface="微软雅黑" panose="020B0503020204020204" pitchFamily="34" charset="-122"/>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299"/>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应用场景</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基础应用</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信息提取</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770"/>
              <a:ext cx="3183" cy="3198"/>
            </a:xfrm>
            <a:prstGeom prst="rect">
              <a:avLst/>
            </a:prstGeom>
          </p:spPr>
          <p:txBody>
            <a:bodyPr wrap="square">
              <a:noAutofit/>
            </a:bodyPr>
            <a:lstStyle/>
            <a:p>
              <a:r>
                <a:rPr lang="en-US" altLang="zh-CN" sz="1600" dirty="0">
                  <a:latin typeface="微软雅黑" panose="020B0503020204020204" pitchFamily="34" charset="-122"/>
                  <a:ea typeface="微软雅黑" panose="020B0503020204020204" pitchFamily="34" charset="-122"/>
                </a:rPr>
                <a:t>&lt;</a:t>
              </a:r>
              <a:r>
                <a:rPr lang="zh-CN" altLang="en-US" sz="1600" dirty="0">
                  <a:latin typeface="微软雅黑" panose="020B0503020204020204" pitchFamily="34" charset="-122"/>
                  <a:ea typeface="微软雅黑" panose="020B0503020204020204" pitchFamily="34" charset="-122"/>
                </a:rPr>
                <a:t>文档</a:t>
              </a:r>
              <a:r>
                <a:rPr lang="en-US" altLang="zh-CN" sz="1600" dirty="0">
                  <a:latin typeface="微软雅黑" panose="020B0503020204020204" pitchFamily="34" charset="-122"/>
                  <a:ea typeface="微软雅黑" panose="020B0503020204020204" pitchFamily="34" charset="-122"/>
                </a:rPr>
                <a:t>&gt;</a:t>
              </a:r>
              <a:endParaRPr lang="en-US" altLang="zh-CN" sz="1600" dirty="0">
                <a:latin typeface="微软雅黑" panose="020B0503020204020204" pitchFamily="34" charset="-122"/>
                <a:ea typeface="微软雅黑" panose="020B0503020204020204" pitchFamily="34" charset="-122"/>
              </a:endParaRPr>
            </a:p>
            <a:p>
              <a:r>
                <a:rPr lang="en-GB" altLang="zh-CN" sz="1600" dirty="0">
                  <a:latin typeface="微软雅黑" panose="020B0503020204020204" pitchFamily="34" charset="-122"/>
                  <a:ea typeface="微软雅黑" panose="020B0503020204020204" pitchFamily="34" charset="-122"/>
                </a:rPr>
                <a:t>xxxxxxxxxxxx</a:t>
              </a:r>
              <a:r>
                <a:rPr lang="zh-CN" altLang="en-GB"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GB" altLang="zh-CN" sz="1600" dirty="0">
                  <a:latin typeface="微软雅黑" panose="020B0503020204020204" pitchFamily="34" charset="-122"/>
                  <a:ea typeface="微软雅黑" panose="020B0503020204020204" pitchFamily="34" charset="-122"/>
                </a:rPr>
                <a:t>&lt;</a:t>
              </a:r>
              <a:r>
                <a:rPr lang="zh-CN" altLang="en-US" sz="1600" dirty="0">
                  <a:latin typeface="微软雅黑" panose="020B0503020204020204" pitchFamily="34" charset="-122"/>
                  <a:ea typeface="微软雅黑" panose="020B0503020204020204" pitchFamily="34" charset="-122"/>
                </a:rPr>
                <a:t>任务</a:t>
              </a:r>
              <a:r>
                <a:rPr lang="en-US" altLang="zh-CN" sz="1600" dirty="0">
                  <a:latin typeface="微软雅黑" panose="020B0503020204020204" pitchFamily="34" charset="-122"/>
                  <a:ea typeface="微软雅黑" panose="020B0503020204020204" pitchFamily="34" charset="-122"/>
                </a:rPr>
                <a:t>&gt;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你是一个文档接收员，你的工作是为文档写摘要，方便领导快速知道发生了什么事，摘要要写明是什么时间的文档，里面写明、记录了什么，要求什么，需要什么等。不需要写文章细节，只需要说明发生了什么事即可。</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字左右。</a:t>
              </a:r>
              <a:endParaRPr lang="zh-CN" altLang="en-US" sz="1600" dirty="0">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r>
              <a:rPr lang="zh-CN" altLang="en-US" sz="2000" dirty="0">
                <a:latin typeface="微软雅黑" panose="020B0503020204020204" pitchFamily="34" charset="-122"/>
                <a:ea typeface="微软雅黑" panose="020B0503020204020204" pitchFamily="34" charset="-122"/>
              </a:rPr>
              <a:t>提示词的应用</a:t>
            </a:r>
            <a:endParaRPr lang="zh-CN" altLang="en-US" sz="2000" dirty="0">
              <a:latin typeface="微软雅黑" panose="020B0503020204020204" pitchFamily="34" charset="-122"/>
              <a:ea typeface="微软雅黑" panose="020B0503020204020204" pitchFamily="34" charset="-122"/>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2879"/>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应用场景</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基础应用</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分类提取</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27" y="3535"/>
              <a:ext cx="2571" cy="5736"/>
            </a:xfrm>
            <a:prstGeom prst="rect">
              <a:avLst/>
            </a:prstGeom>
          </p:spPr>
          <p:txBody>
            <a:bodyPr wrap="square">
              <a:noAutofit/>
            </a:bodyPr>
            <a:lstStyle/>
            <a:p>
              <a:r>
                <a:rPr lang="zh-CN" altLang="en-US" sz="1200" dirty="0">
                  <a:latin typeface="微软雅黑" panose="020B0503020204020204" pitchFamily="34" charset="-122"/>
                  <a:ea typeface="微软雅黑" panose="020B0503020204020204" pitchFamily="34" charset="-122"/>
                </a:rPr>
                <a:t>一、这是一些关于施工操作的说明文档，由序号、编号和文本三部分组成。</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序号：</a:t>
              </a:r>
              <a:r>
                <a:rPr lang="en-US" altLang="zh-CN" sz="1200" dirty="0">
                  <a:latin typeface="微软雅黑" panose="020B0503020204020204" pitchFamily="34" charset="-122"/>
                  <a:ea typeface="微软雅黑" panose="020B0503020204020204" pitchFamily="34" charset="-122"/>
                </a:rPr>
                <a:t>1</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编号：</a:t>
              </a:r>
              <a:r>
                <a:rPr lang="en-US" altLang="zh-CN" sz="1200" dirty="0">
                  <a:latin typeface="微软雅黑" panose="020B0503020204020204" pitchFamily="34" charset="-122"/>
                  <a:ea typeface="微软雅黑" panose="020B0503020204020204" pitchFamily="34" charset="-122"/>
                </a:rPr>
                <a:t>7.1.3</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文本：</a:t>
              </a:r>
              <a:r>
                <a:rPr lang="en-GB" altLang="zh-CN" sz="1200" dirty="0">
                  <a:latin typeface="微软雅黑" panose="020B0503020204020204" pitchFamily="34" charset="-122"/>
                  <a:ea typeface="微软雅黑" panose="020B0503020204020204" pitchFamily="34" charset="-122"/>
                </a:rPr>
                <a:t>xxxxx</a:t>
              </a:r>
              <a:endParaRPr lang="en-GB"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序号：</a:t>
              </a:r>
              <a:r>
                <a:rPr lang="en-US" altLang="zh-CN" sz="1200" dirty="0">
                  <a:latin typeface="微软雅黑" panose="020B0503020204020204" pitchFamily="34" charset="-122"/>
                  <a:ea typeface="微软雅黑" panose="020B0503020204020204" pitchFamily="34" charset="-122"/>
                </a:rPr>
                <a:t>2</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编号：</a:t>
              </a:r>
              <a:r>
                <a:rPr lang="en-US" altLang="zh-CN" sz="1200" dirty="0">
                  <a:latin typeface="微软雅黑" panose="020B0503020204020204" pitchFamily="34" charset="-122"/>
                  <a:ea typeface="微软雅黑" panose="020B0503020204020204" pitchFamily="34" charset="-122"/>
                </a:rPr>
                <a:t>6.1.7</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文本：</a:t>
              </a:r>
              <a:r>
                <a:rPr lang="en-GB" altLang="zh-CN" sz="1200" dirty="0">
                  <a:latin typeface="微软雅黑" panose="020B0503020204020204" pitchFamily="34" charset="-122"/>
                  <a:ea typeface="微软雅黑" panose="020B0503020204020204" pitchFamily="34" charset="-122"/>
                </a:rPr>
                <a:t>xxxxx</a:t>
              </a:r>
              <a:endParaRPr lang="en-GB"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序号：</a:t>
              </a:r>
              <a:r>
                <a:rPr lang="en-US" altLang="zh-CN" sz="1200" dirty="0">
                  <a:latin typeface="微软雅黑" panose="020B0503020204020204" pitchFamily="34" charset="-122"/>
                  <a:ea typeface="微软雅黑" panose="020B0503020204020204" pitchFamily="34" charset="-122"/>
                </a:rPr>
                <a:t>3</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编号：</a:t>
              </a:r>
              <a:r>
                <a:rPr lang="en-US" altLang="zh-CN" sz="1200" dirty="0">
                  <a:latin typeface="微软雅黑" panose="020B0503020204020204" pitchFamily="34" charset="-122"/>
                  <a:ea typeface="微软雅黑" panose="020B0503020204020204" pitchFamily="34" charset="-122"/>
                </a:rPr>
                <a:t>7.1.11</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文本：</a:t>
              </a:r>
              <a:r>
                <a:rPr lang="en-GB" altLang="zh-CN" sz="1200" dirty="0">
                  <a:latin typeface="微软雅黑" panose="020B0503020204020204" pitchFamily="34" charset="-122"/>
                  <a:ea typeface="微软雅黑" panose="020B0503020204020204" pitchFamily="34" charset="-122"/>
                </a:rPr>
                <a:t>xxxxx</a:t>
              </a:r>
              <a:endParaRPr lang="en-GB"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序号：</a:t>
              </a:r>
              <a:r>
                <a:rPr lang="en-US" altLang="zh-CN" sz="1200" dirty="0">
                  <a:latin typeface="微软雅黑" panose="020B0503020204020204" pitchFamily="34" charset="-122"/>
                  <a:ea typeface="微软雅黑" panose="020B0503020204020204" pitchFamily="34" charset="-122"/>
                </a:rPr>
                <a:t>4</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编号：</a:t>
              </a:r>
              <a:r>
                <a:rPr lang="en-US" altLang="zh-CN" sz="1200" dirty="0">
                  <a:latin typeface="微软雅黑" panose="020B0503020204020204" pitchFamily="34" charset="-122"/>
                  <a:ea typeface="微软雅黑" panose="020B0503020204020204" pitchFamily="34" charset="-122"/>
                </a:rPr>
                <a:t>6.1.5</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文本：</a:t>
              </a:r>
              <a:r>
                <a:rPr lang="en-GB" altLang="zh-CN" sz="1200" dirty="0">
                  <a:latin typeface="微软雅黑" panose="020B0503020204020204" pitchFamily="34" charset="-122"/>
                  <a:ea typeface="微软雅黑" panose="020B0503020204020204" pitchFamily="34" charset="-122"/>
                </a:rPr>
                <a:t>xxxxx</a:t>
              </a:r>
              <a:endParaRPr lang="en-GB"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序号：</a:t>
              </a:r>
              <a:r>
                <a:rPr lang="en-US" altLang="zh-CN" sz="1200" dirty="0">
                  <a:latin typeface="微软雅黑" panose="020B0503020204020204" pitchFamily="34" charset="-122"/>
                  <a:ea typeface="微软雅黑" panose="020B0503020204020204" pitchFamily="34" charset="-122"/>
                </a:rPr>
                <a:t>5</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编号：</a:t>
              </a:r>
              <a:r>
                <a:rPr lang="en-US" altLang="zh-CN" sz="1200" dirty="0">
                  <a:latin typeface="微软雅黑" panose="020B0503020204020204" pitchFamily="34" charset="-122"/>
                  <a:ea typeface="微软雅黑" panose="020B0503020204020204" pitchFamily="34" charset="-122"/>
                </a:rPr>
                <a:t>7.1.10</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文本：</a:t>
              </a:r>
              <a:r>
                <a:rPr lang="en-GB" altLang="zh-CN" sz="1200" dirty="0">
                  <a:latin typeface="微软雅黑" panose="020B0503020204020204" pitchFamily="34" charset="-122"/>
                  <a:ea typeface="微软雅黑" panose="020B0503020204020204" pitchFamily="34" charset="-122"/>
                </a:rPr>
                <a:t>xxxxx</a:t>
              </a:r>
              <a:endParaRPr lang="en-GB"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二、现在，请阅读以上说明文档，寻找和“描述”因果相关的内容输出给我，包括序号、编号和文本。</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三、要求：</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、用规范的</a:t>
              </a:r>
              <a:r>
                <a:rPr lang="en-GB" altLang="zh-CN" sz="1200" dirty="0">
                  <a:latin typeface="微软雅黑" panose="020B0503020204020204" pitchFamily="34" charset="-122"/>
                  <a:ea typeface="微软雅黑" panose="020B0503020204020204" pitchFamily="34" charset="-122"/>
                </a:rPr>
                <a:t>json</a:t>
              </a:r>
              <a:r>
                <a:rPr lang="zh-CN" altLang="en-US" sz="1200" dirty="0">
                  <a:latin typeface="微软雅黑" panose="020B0503020204020204" pitchFamily="34" charset="-122"/>
                  <a:ea typeface="微软雅黑" panose="020B0503020204020204" pitchFamily="34" charset="-122"/>
                </a:rPr>
                <a:t>格式输出。</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、有几个相关的内容，就输出几组序号、编号和内容。</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、如果找不到相关内容，则输出最接近的，输出不要为空。</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、严禁输出说明文档以外的内容，如果文档中只有一组内容，则只输出一组。</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、输出内容需和说明文档保持完全一致。 四、“描述”：</a:t>
              </a:r>
              <a:r>
                <a:rPr lang="en-GB" altLang="zh-CN" sz="1200" dirty="0">
                  <a:latin typeface="微软雅黑" panose="020B0503020204020204" pitchFamily="34" charset="-122"/>
                  <a:ea typeface="微软雅黑" panose="020B0503020204020204" pitchFamily="34" charset="-122"/>
                </a:rPr>
                <a:t>xxxx</a:t>
              </a:r>
              <a:endParaRPr lang="en-GB" altLang="zh-CN" sz="1200" dirty="0">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r>
              <a:rPr lang="zh-CN" altLang="en-US" sz="2000" dirty="0">
                <a:latin typeface="微软雅黑" panose="020B0503020204020204" pitchFamily="34" charset="-122"/>
                <a:ea typeface="微软雅黑" panose="020B0503020204020204" pitchFamily="34" charset="-122"/>
              </a:rPr>
              <a:t>提示词的应用</a:t>
            </a:r>
            <a:endParaRPr lang="zh-CN" altLang="en-US" sz="2000" dirty="0">
              <a:latin typeface="微软雅黑" panose="020B0503020204020204" pitchFamily="34" charset="-122"/>
              <a:ea typeface="微软雅黑" panose="020B0503020204020204" pitchFamily="34" charset="-122"/>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299"/>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应用场景</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基础应用</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文本写作</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430"/>
              <a:ext cx="3183" cy="4500"/>
            </a:xfrm>
            <a:prstGeom prst="rect">
              <a:avLst/>
            </a:prstGeom>
          </p:spPr>
          <p:txBody>
            <a:bodyPr wrap="square">
              <a:noAutofit/>
            </a:bodyPr>
            <a:lstStyle/>
            <a:p>
              <a:r>
                <a:rPr lang="zh-CN" altLang="en-US" sz="1600" dirty="0">
                  <a:effectLst/>
                  <a:latin typeface="微软雅黑" panose="020B0503020204020204" pitchFamily="34" charset="-122"/>
                  <a:ea typeface="微软雅黑" panose="020B0503020204020204" pitchFamily="34" charset="-122"/>
                </a:rPr>
                <a:t>你是一个诗人，现在需要你写一首唐诗。</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主题（主题不是题目，写的诗和主题相关即可）：</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a:t>
              </a:r>
              <a:r>
                <a:rPr lang="en-US" altLang="zh-CN" sz="1600" dirty="0">
                  <a:effectLst/>
                  <a:latin typeface="微软雅黑" panose="020B0503020204020204" pitchFamily="34" charset="-122"/>
                  <a:ea typeface="微软雅黑" panose="020B0503020204020204" pitchFamily="34" charset="-122"/>
                </a:rPr>
                <a:t>{</a:t>
              </a:r>
              <a:r>
                <a:rPr lang="en-GB" altLang="zh-CN" sz="1600" dirty="0">
                  <a:effectLst/>
                  <a:latin typeface="微软雅黑" panose="020B0503020204020204" pitchFamily="34" charset="-122"/>
                  <a:ea typeface="微软雅黑" panose="020B0503020204020204" pitchFamily="34" charset="-122"/>
                </a:rPr>
                <a:t>Query}”</a:t>
              </a:r>
              <a:endParaRPr lang="en-GB" altLang="zh-CN"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要求：</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、唐诗有两种写法。第一种是七言诗，包含四个短句，每个短句由七个字组成。第二种是五言诗，包含四个短句，每个短句由五个字组成。</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2</a:t>
              </a:r>
              <a:r>
                <a:rPr lang="zh-CN" altLang="en-US" sz="1600" dirty="0">
                  <a:effectLst/>
                  <a:latin typeface="微软雅黑" panose="020B0503020204020204" pitchFamily="34" charset="-122"/>
                  <a:ea typeface="微软雅黑" panose="020B0503020204020204" pitchFamily="34" charset="-122"/>
                </a:rPr>
                <a:t>、唐诗中不要直接使用原表述，要根据语意进行泛化，多用侧面表达。</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3</a:t>
              </a:r>
              <a:r>
                <a:rPr lang="zh-CN" altLang="en-US" sz="1600" dirty="0">
                  <a:effectLst/>
                  <a:latin typeface="微软雅黑" panose="020B0503020204020204" pitchFamily="34" charset="-122"/>
                  <a:ea typeface="微软雅黑" panose="020B0503020204020204" pitchFamily="34" charset="-122"/>
                </a:rPr>
                <a:t>、唐诗表达的情感要积极正向。</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4</a:t>
              </a:r>
              <a:r>
                <a:rPr lang="zh-CN" altLang="en-US" sz="1600" dirty="0">
                  <a:effectLst/>
                  <a:latin typeface="微软雅黑" panose="020B0503020204020204" pitchFamily="34" charset="-122"/>
                  <a:ea typeface="微软雅黑" panose="020B0503020204020204" pitchFamily="34" charset="-122"/>
                </a:rPr>
                <a:t>、唐诗的字数要求是固定的，绝对不能多字或少字，如果多字或少字，则不算是唐诗。</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6</a:t>
              </a:r>
              <a:r>
                <a:rPr lang="zh-CN" altLang="en-US" sz="1600" dirty="0">
                  <a:effectLst/>
                  <a:latin typeface="微软雅黑" panose="020B0503020204020204" pitchFamily="34" charset="-122"/>
                  <a:ea typeface="微软雅黑" panose="020B0503020204020204" pitchFamily="34" charset="-122"/>
                </a:rPr>
                <a:t>、输出要包括“七言唐诗：”或“五言唐诗：”。</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7</a:t>
              </a:r>
              <a:r>
                <a:rPr lang="zh-CN" altLang="en-US" sz="1600" dirty="0">
                  <a:effectLst/>
                  <a:latin typeface="微软雅黑" panose="020B0503020204020204" pitchFamily="34" charset="-122"/>
                  <a:ea typeface="微软雅黑" panose="020B0503020204020204" pitchFamily="34" charset="-122"/>
                </a:rPr>
                <a:t>、不要展示判断过程，直接展示你写的唐诗。</a:t>
              </a:r>
              <a:endParaRPr lang="zh-CN" altLang="en-US" sz="1600" dirty="0">
                <a:effectLst/>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r>
              <a:rPr lang="zh-CN" altLang="en-US" sz="2000" dirty="0">
                <a:latin typeface="微软雅黑" panose="020B0503020204020204" pitchFamily="34" charset="-122"/>
                <a:ea typeface="微软雅黑" panose="020B0503020204020204" pitchFamily="34" charset="-122"/>
              </a:rPr>
              <a:t>提示词的应用</a:t>
            </a:r>
            <a:endParaRPr lang="zh-CN" altLang="en-US" sz="2000" dirty="0">
              <a:latin typeface="微软雅黑" panose="020B0503020204020204" pitchFamily="34" charset="-122"/>
              <a:ea typeface="微软雅黑" panose="020B0503020204020204" pitchFamily="34" charset="-122"/>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047750"/>
            <a:ext cx="10065061" cy="5138701"/>
            <a:chOff x="1669" y="2648"/>
            <a:chExt cx="3612" cy="6669"/>
          </a:xfrm>
        </p:grpSpPr>
        <p:sp>
          <p:nvSpPr>
            <p:cNvPr id="8" name="圆角矩形 7"/>
            <p:cNvSpPr/>
            <p:nvPr/>
          </p:nvSpPr>
          <p:spPr>
            <a:xfrm>
              <a:off x="1669"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299"/>
              <a:ext cx="2923" cy="519"/>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应用场景</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基础应用</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分析推理</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4262"/>
              <a:ext cx="3183" cy="4500"/>
            </a:xfrm>
            <a:prstGeom prst="rect">
              <a:avLst/>
            </a:prstGeom>
          </p:spPr>
          <p:txBody>
            <a:bodyPr wrap="square">
              <a:noAutofit/>
            </a:bodyPr>
            <a:lstStyle/>
            <a:p>
              <a:r>
                <a:rPr lang="zh-CN" altLang="en-US" sz="1600" dirty="0">
                  <a:effectLst/>
                  <a:latin typeface="微软雅黑" panose="020B0503020204020204" pitchFamily="34" charset="-122"/>
                  <a:ea typeface="微软雅黑" panose="020B0503020204020204" pitchFamily="34" charset="-122"/>
                </a:rPr>
                <a:t>这是一份“意图”列表：</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、我要吃东西</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2</a:t>
              </a:r>
              <a:r>
                <a:rPr lang="zh-CN" altLang="en-US" sz="1600" dirty="0">
                  <a:effectLst/>
                  <a:latin typeface="微软雅黑" panose="020B0503020204020204" pitchFamily="34" charset="-122"/>
                  <a:ea typeface="微软雅黑" panose="020B0503020204020204" pitchFamily="34" charset="-122"/>
                </a:rPr>
                <a:t>、我要睡觉</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3</a:t>
              </a:r>
              <a:r>
                <a:rPr lang="zh-CN" altLang="en-US" sz="1600" dirty="0">
                  <a:effectLst/>
                  <a:latin typeface="微软雅黑" panose="020B0503020204020204" pitchFamily="34" charset="-122"/>
                  <a:ea typeface="微软雅黑" panose="020B0503020204020204" pitchFamily="34" charset="-122"/>
                </a:rPr>
                <a:t>、我要自己待着</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4</a:t>
              </a:r>
              <a:r>
                <a:rPr lang="zh-CN" altLang="en-US" sz="1600" dirty="0">
                  <a:effectLst/>
                  <a:latin typeface="微软雅黑" panose="020B0503020204020204" pitchFamily="34" charset="-122"/>
                  <a:ea typeface="微软雅黑" panose="020B0503020204020204" pitchFamily="34" charset="-122"/>
                </a:rPr>
                <a:t>、我想去旅行</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5</a:t>
              </a:r>
              <a:r>
                <a:rPr lang="zh-CN" altLang="en-US" sz="1600" dirty="0">
                  <a:effectLst/>
                  <a:latin typeface="微软雅黑" panose="020B0503020204020204" pitchFamily="34" charset="-122"/>
                  <a:ea typeface="微软雅黑" panose="020B0503020204020204" pitchFamily="34" charset="-122"/>
                </a:rPr>
                <a:t>、我要办理登记</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6</a:t>
              </a:r>
              <a:r>
                <a:rPr lang="zh-CN" altLang="en-US" sz="1600" dirty="0">
                  <a:effectLst/>
                  <a:latin typeface="微软雅黑" panose="020B0503020204020204" pitchFamily="34" charset="-122"/>
                  <a:ea typeface="微软雅黑" panose="020B0503020204020204" pitchFamily="34" charset="-122"/>
                </a:rPr>
                <a:t>、我要询问规定</a:t>
              </a:r>
              <a:endParaRPr lang="zh-CN" altLang="en-US" sz="1600" dirty="0">
                <a:effectLst/>
                <a:latin typeface="微软雅黑" panose="020B0503020204020204" pitchFamily="34" charset="-122"/>
                <a:ea typeface="微软雅黑" panose="020B0503020204020204" pitchFamily="34" charset="-122"/>
              </a:endParaRPr>
            </a:p>
            <a:p>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请判断用户问题和哪一个“意图”最直接相关，输出最像的一个“意图”的编号。</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你需要一步一步思考，先思考问题问的对象和问题的诉求，然后思考对象和诉求和哪个“意图”最匹配，最后输出这个“意图”的编号</a:t>
              </a:r>
              <a:endParaRPr lang="zh-CN" altLang="en-US" sz="1600" dirty="0">
                <a:effectLst/>
                <a:latin typeface="微软雅黑" panose="020B0503020204020204" pitchFamily="34" charset="-122"/>
                <a:ea typeface="微软雅黑" panose="020B0503020204020204" pitchFamily="34" charset="-122"/>
              </a:endParaRPr>
            </a:p>
            <a:p>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用户问题：</a:t>
              </a:r>
              <a:endParaRPr lang="zh-CN" altLang="en-US" sz="1600" dirty="0">
                <a:effectLst/>
                <a:latin typeface="微软雅黑" panose="020B0503020204020204" pitchFamily="34" charset="-122"/>
                <a:ea typeface="微软雅黑" panose="020B0503020204020204" pitchFamily="34" charset="-122"/>
              </a:endParaRPr>
            </a:p>
            <a:p>
              <a:r>
                <a:rPr lang="en-US" altLang="zh-CN" sz="1600" dirty="0">
                  <a:effectLst/>
                  <a:latin typeface="微软雅黑" panose="020B0503020204020204" pitchFamily="34" charset="-122"/>
                  <a:ea typeface="微软雅黑" panose="020B0503020204020204" pitchFamily="34" charset="-122"/>
                </a:rPr>
                <a:t>{</a:t>
              </a:r>
              <a:r>
                <a:rPr lang="en-GB" altLang="zh-CN" sz="1600" dirty="0">
                  <a:effectLst/>
                  <a:latin typeface="微软雅黑" panose="020B0503020204020204" pitchFamily="34" charset="-122"/>
                  <a:ea typeface="微软雅黑" panose="020B0503020204020204" pitchFamily="34" charset="-122"/>
                </a:rPr>
                <a:t>query-0}</a:t>
              </a:r>
              <a:endParaRPr lang="en-GB" altLang="zh-CN" sz="1600" dirty="0">
                <a:effectLst/>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r>
              <a:rPr lang="zh-CN" altLang="en-US" sz="2000" dirty="0">
                <a:latin typeface="微软雅黑" panose="020B0503020204020204" pitchFamily="34" charset="-122"/>
                <a:ea typeface="微软雅黑" panose="020B0503020204020204" pitchFamily="34" charset="-122"/>
              </a:rPr>
              <a:t>提示词的应用</a:t>
            </a:r>
            <a:endParaRPr lang="zh-CN" altLang="en-US" sz="2000" dirty="0">
              <a:latin typeface="微软雅黑" panose="020B0503020204020204" pitchFamily="34" charset="-122"/>
              <a:ea typeface="微软雅黑" panose="020B0503020204020204" pitchFamily="34" charset="-122"/>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2003182" y="1167597"/>
            <a:ext cx="7930095" cy="4226409"/>
            <a:chOff x="1643" y="2648"/>
            <a:chExt cx="3612" cy="6669"/>
          </a:xfrm>
        </p:grpSpPr>
        <p:sp>
          <p:nvSpPr>
            <p:cNvPr id="8" name="圆角矩形 7"/>
            <p:cNvSpPr/>
            <p:nvPr/>
          </p:nvSpPr>
          <p:spPr>
            <a:xfrm>
              <a:off x="1643" y="2648"/>
              <a:ext cx="3612" cy="6669"/>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18" y="3299"/>
              <a:ext cx="2923" cy="631"/>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应用场景</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延伸应用</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2015" y="4229"/>
              <a:ext cx="2984" cy="652"/>
            </a:xfrm>
            <a:prstGeom prst="rect">
              <a:avLst/>
            </a:prstGeom>
          </p:spPr>
          <p:txBody>
            <a:bodyPr wrap="square">
              <a:noAutofit/>
            </a:bodyPr>
            <a:lstStyle/>
            <a:p>
              <a:r>
                <a:rPr lang="zh-CN" altLang="en-US" sz="1600" dirty="0">
                  <a:latin typeface="微软雅黑" panose="020B0503020204020204" pitchFamily="34" charset="-122"/>
                  <a:ea typeface="微软雅黑" panose="020B0503020204020204" pitchFamily="34" charset="-122"/>
                </a:rPr>
                <a:t>延伸的应用实际上是基础应用的搭配组合，实现更复杂、灵活的效果。</a:t>
              </a:r>
              <a:endParaRPr lang="zh-CN" altLang="en-US" sz="1600" dirty="0">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r>
              <a:rPr lang="zh-CN" altLang="en-US" sz="2000" dirty="0">
                <a:latin typeface="微软雅黑" panose="020B0503020204020204" pitchFamily="34" charset="-122"/>
                <a:ea typeface="微软雅黑" panose="020B0503020204020204" pitchFamily="34" charset="-122"/>
              </a:rPr>
              <a:t>提示词的应用</a:t>
            </a:r>
            <a:endParaRPr lang="zh-CN" altLang="en-US" sz="2000" dirty="0">
              <a:latin typeface="微软雅黑" panose="020B0503020204020204" pitchFamily="34" charset="-122"/>
              <a:ea typeface="微软雅黑" panose="020B0503020204020204" pitchFamily="34" charset="-122"/>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
        <p:nvSpPr>
          <p:cNvPr id="3" name="矩形 2"/>
          <p:cNvSpPr/>
          <p:nvPr/>
        </p:nvSpPr>
        <p:spPr>
          <a:xfrm>
            <a:off x="3310861" y="3068568"/>
            <a:ext cx="2024238" cy="2113922"/>
          </a:xfrm>
          <a:prstGeom prst="rect">
            <a:avLst/>
          </a:prstGeom>
        </p:spPr>
        <p:txBody>
          <a:bodyPr wrap="square">
            <a:noAutofit/>
          </a:bodyPr>
          <a:lstStyle/>
          <a:p>
            <a:pPr marL="171450" indent="-1714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自我反思</a:t>
            </a:r>
            <a:endParaRPr lang="en-US" altLang="zh-CN" sz="16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总结上下文</a:t>
            </a:r>
            <a:endParaRPr lang="en-US" altLang="zh-CN" sz="1600" dirty="0">
              <a:latin typeface="微软雅黑" panose="020B0503020204020204" pitchFamily="34" charset="-122"/>
              <a:ea typeface="微软雅黑" panose="020B0503020204020204" pitchFamily="34" charset="-122"/>
            </a:endParaRPr>
          </a:p>
        </p:txBody>
      </p:sp>
      <p:sp>
        <p:nvSpPr>
          <p:cNvPr id="4" name="矩形 3"/>
          <p:cNvSpPr/>
          <p:nvPr/>
        </p:nvSpPr>
        <p:spPr>
          <a:xfrm>
            <a:off x="6642778" y="3068568"/>
            <a:ext cx="2024238" cy="2113922"/>
          </a:xfrm>
          <a:prstGeom prst="rect">
            <a:avLst/>
          </a:prstGeom>
        </p:spPr>
        <p:txBody>
          <a:bodyPr wrap="square">
            <a:noAutofit/>
          </a:bodyPr>
          <a:lstStyle/>
          <a:p>
            <a:pPr marL="171450" indent="-1714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监测路</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决策和调动</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389097"/>
            <a:ext cx="10065061" cy="4079215"/>
            <a:chOff x="1669" y="3091"/>
            <a:chExt cx="3612" cy="5294"/>
          </a:xfrm>
        </p:grpSpPr>
        <p:sp>
          <p:nvSpPr>
            <p:cNvPr id="8" name="圆角矩形 7"/>
            <p:cNvSpPr/>
            <p:nvPr/>
          </p:nvSpPr>
          <p:spPr>
            <a:xfrm>
              <a:off x="1669" y="3091"/>
              <a:ext cx="3612" cy="5294"/>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822" y="3775"/>
              <a:ext cx="2923" cy="519"/>
            </a:xfrm>
            <a:prstGeom prst="rect">
              <a:avLst/>
            </a:prstGeom>
            <a:noFill/>
          </p:spPr>
          <p:txBody>
            <a:bodyPr wrap="square" rtlCol="0">
              <a:spAutoFit/>
            </a:bodyPr>
            <a:lstStyle/>
            <a:p>
              <a:r>
                <a:rPr lang="en-GB" altLang="zh-CN" sz="2000" dirty="0">
                  <a:solidFill>
                    <a:srgbClr val="000000"/>
                  </a:solidFill>
                  <a:latin typeface="微软雅黑" panose="020B0503020204020204" pitchFamily="34" charset="-122"/>
                  <a:ea typeface="微软雅黑" panose="020B0503020204020204" pitchFamily="34" charset="-122"/>
                </a:rPr>
                <a:t>prompt</a:t>
              </a:r>
              <a:r>
                <a:rPr lang="zh-CN" altLang="en-US" sz="2000" dirty="0">
                  <a:solidFill>
                    <a:srgbClr val="000000"/>
                  </a:solidFill>
                  <a:latin typeface="微软雅黑" panose="020B0503020204020204" pitchFamily="34" charset="-122"/>
                  <a:ea typeface="微软雅黑" panose="020B0503020204020204" pitchFamily="34" charset="-122"/>
                </a:rPr>
                <a:t>在工作流中的应用</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17" y="5040"/>
              <a:ext cx="3183" cy="3205"/>
            </a:xfrm>
            <a:prstGeom prst="rect">
              <a:avLst/>
            </a:prstGeom>
          </p:spPr>
          <p:txBody>
            <a:bodyPr wrap="square">
              <a:noAutofit/>
            </a:bodyPr>
            <a:lstStyle/>
            <a:p>
              <a:r>
                <a:rPr lang="zh-CN" altLang="en-US" sz="1600" dirty="0">
                  <a:latin typeface="微软雅黑" panose="020B0503020204020204" pitchFamily="34" charset="-122"/>
                  <a:ea typeface="微软雅黑" panose="020B0503020204020204" pitchFamily="34" charset="-122"/>
                </a:rPr>
                <a:t>在实际场景中，</a:t>
              </a:r>
              <a:r>
                <a:rPr lang="en-GB" altLang="zh-CN" sz="1600" dirty="0">
                  <a:latin typeface="微软雅黑" panose="020B0503020204020204" pitchFamily="34" charset="-122"/>
                  <a:ea typeface="微软雅黑" panose="020B0503020204020204" pitchFamily="34" charset="-122"/>
                </a:rPr>
                <a:t>prompt</a:t>
              </a:r>
              <a:r>
                <a:rPr lang="zh-CN" altLang="en-US" sz="1600" dirty="0">
                  <a:latin typeface="微软雅黑" panose="020B0503020204020204" pitchFamily="34" charset="-122"/>
                  <a:ea typeface="微软雅黑" panose="020B0503020204020204" pitchFamily="34" charset="-122"/>
                </a:rPr>
                <a:t>应用的表现有两种，一是单回合的任务，如前文提到的摘要总结、</a:t>
              </a:r>
              <a:r>
                <a:rPr lang="en-GB" altLang="zh-CN" sz="1600" dirty="0">
                  <a:latin typeface="微软雅黑" panose="020B0503020204020204" pitchFamily="34" charset="-122"/>
                  <a:ea typeface="微软雅黑" panose="020B0503020204020204" pitchFamily="34" charset="-122"/>
                </a:rPr>
                <a:t>QA</a:t>
              </a:r>
              <a:r>
                <a:rPr lang="zh-CN" altLang="en-US" sz="1600" dirty="0">
                  <a:latin typeface="微软雅黑" panose="020B0503020204020204" pitchFamily="34" charset="-122"/>
                  <a:ea typeface="微软雅黑" panose="020B0503020204020204" pitchFamily="34" charset="-122"/>
                </a:rPr>
                <a:t>问答、信息提取等，这些任务都是和模型进行了单词交互后完成的。二是多回合任务，是指涉及多轮交互的任务，如角色扮演、售后客服、信用卡催收等。</a:t>
              </a:r>
              <a:endParaRPr lang="zh-CN" altLang="en-US"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在一个场景中，通常会涉及到单回合任务和多回合任务的配合。</a:t>
              </a:r>
              <a:endParaRPr lang="zh-CN" altLang="en-US" sz="1600" dirty="0">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r>
              <a:rPr lang="zh-CN" altLang="en-US" sz="2000" dirty="0">
                <a:latin typeface="微软雅黑" panose="020B0503020204020204" pitchFamily="34" charset="-122"/>
                <a:ea typeface="微软雅黑" panose="020B0503020204020204" pitchFamily="34" charset="-122"/>
              </a:rPr>
              <a:t>提示词的应用</a:t>
            </a:r>
            <a:endParaRPr lang="zh-CN" altLang="en-US" sz="2000" dirty="0">
              <a:latin typeface="微软雅黑" panose="020B0503020204020204" pitchFamily="34" charset="-122"/>
              <a:ea typeface="微软雅黑" panose="020B0503020204020204" pitchFamily="34" charset="-122"/>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r>
              <a:rPr lang="zh-CN" altLang="en-US" sz="2000" dirty="0">
                <a:latin typeface="微软雅黑" panose="020B0503020204020204" pitchFamily="34" charset="-122"/>
                <a:ea typeface="微软雅黑" panose="020B0503020204020204" pitchFamily="34" charset="-122"/>
              </a:rPr>
              <a:t>提示词的应用</a:t>
            </a:r>
            <a:endParaRPr lang="zh-CN" altLang="en-US" sz="2000" dirty="0">
              <a:latin typeface="微软雅黑" panose="020B0503020204020204" pitchFamily="34" charset="-122"/>
              <a:ea typeface="微软雅黑" panose="020B0503020204020204" pitchFamily="34" charset="-122"/>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
        <p:nvSpPr>
          <p:cNvPr id="4" name="圆角矩形 3"/>
          <p:cNvSpPr/>
          <p:nvPr/>
        </p:nvSpPr>
        <p:spPr>
          <a:xfrm>
            <a:off x="435292" y="2770258"/>
            <a:ext cx="3648334" cy="908372"/>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667589" y="3055167"/>
            <a:ext cx="3183740" cy="338554"/>
          </a:xfrm>
          <a:prstGeom prst="rect">
            <a:avLst/>
          </a:prstGeom>
          <a:noFill/>
        </p:spPr>
        <p:txBody>
          <a:bodyPr wrap="square">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Prompt</a:t>
            </a:r>
            <a:r>
              <a:rPr lang="zh-CN" altLang="en-US" sz="1600" dirty="0">
                <a:solidFill>
                  <a:srgbClr val="000000"/>
                </a:solidFill>
                <a:latin typeface="微软雅黑" panose="020B0503020204020204" pitchFamily="34" charset="-122"/>
                <a:ea typeface="微软雅黑" panose="020B0503020204020204" pitchFamily="34" charset="-122"/>
              </a:rPr>
              <a:t>在工作流中的应用案例</a:t>
            </a:r>
            <a:endParaRPr lang="zh-CN" altLang="en-US" sz="1600" dirty="0"/>
          </a:p>
        </p:txBody>
      </p:sp>
      <p:pic>
        <p:nvPicPr>
          <p:cNvPr id="10" name="图片 9" descr="图示&#10;&#10;描述已自动生成"/>
          <p:cNvPicPr>
            <a:picLocks noChangeAspect="1"/>
          </p:cNvPicPr>
          <p:nvPr/>
        </p:nvPicPr>
        <p:blipFill>
          <a:blip r:embed="rId2"/>
          <a:stretch>
            <a:fillRect/>
          </a:stretch>
        </p:blipFill>
        <p:spPr>
          <a:xfrm>
            <a:off x="4964015" y="0"/>
            <a:ext cx="522138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29893" y="85795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终止符 3"/>
          <p:cNvSpPr/>
          <p:nvPr/>
        </p:nvSpPr>
        <p:spPr>
          <a:xfrm>
            <a:off x="1434291" y="2070679"/>
            <a:ext cx="9324621" cy="2632343"/>
          </a:xfrm>
          <a:prstGeom prst="flowChartTerminator">
            <a:avLst/>
          </a:prstGeom>
          <a:noFill/>
          <a:ln w="53975">
            <a:gradFill flip="none" rotWithShape="1">
              <a:gsLst>
                <a:gs pos="93000">
                  <a:srgbClr val="CDD3F1"/>
                </a:gs>
                <a:gs pos="0">
                  <a:srgbClr val="3140C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sz="18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5450733" y="494284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2702353" y="3075057"/>
            <a:ext cx="6283879" cy="707886"/>
          </a:xfrm>
          <a:prstGeom prst="rect">
            <a:avLst/>
          </a:prstGeom>
          <a:noFill/>
        </p:spPr>
        <p:txBody>
          <a:bodyPr wrap="square" rtlCol="0">
            <a:spAutoFit/>
          </a:bodyPr>
          <a:lstStyle/>
          <a:p>
            <a:pPr algn="ctr"/>
            <a:r>
              <a:rPr lang="zh-CN" altLang="en-US" sz="4000" dirty="0">
                <a:latin typeface="微软雅黑" panose="020B0503020204020204" pitchFamily="34" charset="-122"/>
                <a:ea typeface="微软雅黑" panose="020B0503020204020204" pitchFamily="34" charset="-122"/>
              </a:rPr>
              <a:t>针对性答疑讨论</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45124" y="1032183"/>
            <a:ext cx="11843676" cy="5471350"/>
            <a:chOff x="1260" y="2735"/>
            <a:chExt cx="3384" cy="2668"/>
          </a:xfrm>
        </p:grpSpPr>
        <p:sp>
          <p:nvSpPr>
            <p:cNvPr id="8" name="圆角矩形 7"/>
            <p:cNvSpPr/>
            <p:nvPr/>
          </p:nvSpPr>
          <p:spPr>
            <a:xfrm>
              <a:off x="1260" y="2735"/>
              <a:ext cx="3384" cy="2668"/>
            </a:xfrm>
            <a:prstGeom prst="roundRect">
              <a:avLst>
                <a:gd name="adj" fmla="val 12637"/>
              </a:avLst>
            </a:prstGeom>
            <a:solidFill>
              <a:schemeClr val="bg1"/>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1471" y="2909"/>
              <a:ext cx="2837" cy="2177"/>
            </a:xfrm>
            <a:prstGeom prst="rect">
              <a:avLst/>
            </a:prstGeom>
          </p:spPr>
          <p:txBody>
            <a:bodyPr wrap="square">
              <a:noAutofit/>
            </a:bodyPr>
            <a:lstStyle/>
            <a:p>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xxx</a:t>
              </a:r>
              <a:endParaRPr lang="en-US" altLang="zh-CN" sz="1050" dirty="0">
                <a:latin typeface="微软雅黑" panose="020B0503020204020204" pitchFamily="34" charset="-122"/>
                <a:ea typeface="微软雅黑" panose="020B0503020204020204" pitchFamily="34" charset="-122"/>
              </a:endParaRPr>
            </a:p>
            <a:p>
              <a:endParaRPr lang="zh-CN" altLang="en-US"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2</a:t>
              </a:r>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xxx</a:t>
              </a:r>
              <a:endParaRPr lang="en-US" altLang="zh-CN" sz="1050" dirty="0">
                <a:latin typeface="微软雅黑" panose="020B0503020204020204" pitchFamily="34" charset="-122"/>
                <a:ea typeface="微软雅黑" panose="020B0503020204020204" pitchFamily="34" charset="-122"/>
              </a:endParaRPr>
            </a:p>
            <a:p>
              <a:endParaRPr lang="zh-CN" altLang="en-US"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xxx</a:t>
              </a:r>
              <a:endParaRPr lang="en-US" altLang="zh-CN" sz="1050" dirty="0">
                <a:latin typeface="微软雅黑" panose="020B0503020204020204" pitchFamily="34" charset="-122"/>
                <a:ea typeface="微软雅黑" panose="020B0503020204020204" pitchFamily="34" charset="-122"/>
              </a:endParaRPr>
            </a:p>
            <a:p>
              <a:pPr algn="l"/>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p:txBody>
        </p:sp>
      </p:grpSp>
      <p:sp>
        <p:nvSpPr>
          <p:cNvPr id="4" name="圆角矩形 3"/>
          <p:cNvSpPr/>
          <p:nvPr/>
        </p:nvSpPr>
        <p:spPr>
          <a:xfrm rot="16200000" flipV="1">
            <a:off x="2066925" y="-1099185"/>
            <a:ext cx="97155" cy="3340735"/>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p:cNvSpPr/>
          <p:nvPr/>
        </p:nvSpPr>
        <p:spPr>
          <a:xfrm>
            <a:off x="442595" y="93980"/>
            <a:ext cx="2632710" cy="525780"/>
          </a:xfrm>
          <a:prstGeom prst="rect">
            <a:avLst/>
          </a:prstGeom>
          <a:noFill/>
        </p:spPr>
        <p:txBody>
          <a:bodyPr wrap="square" rtlCol="0">
            <a:noAutofit/>
          </a:bodyPr>
          <a:lstStyle/>
          <a:p>
            <a:r>
              <a:rPr lang="zh-CN" altLang="en-US" dirty="0">
                <a:latin typeface="微软雅黑" panose="020B0503020204020204" pitchFamily="34" charset="-122"/>
                <a:ea typeface="微软雅黑" panose="020B0503020204020204" pitchFamily="34" charset="-122"/>
              </a:rPr>
              <a:t>针对性答疑讨论</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rot="16200000" flipV="1">
            <a:off x="2937067" y="-1581928"/>
            <a:ext cx="153578" cy="5157127"/>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09" y="160240"/>
            <a:ext cx="5156811" cy="704850"/>
          </a:xfrm>
          <a:prstGeom prst="rect">
            <a:avLst/>
          </a:prstGeom>
          <a:noFill/>
        </p:spPr>
        <p:txBody>
          <a:bodyPr wrap="square" rtlCol="0">
            <a:noAutofit/>
          </a:bodyPr>
          <a:lstStyle/>
          <a:p>
            <a:pPr algn="l"/>
            <a:r>
              <a:rPr lang="zh-CN" altLang="en-US" sz="3200" i="0" u="none" strike="noStrike" dirty="0">
                <a:solidFill>
                  <a:srgbClr val="000000"/>
                </a:solidFill>
                <a:effectLst/>
                <a:latin typeface="微软雅黑" panose="020B0503020204020204" pitchFamily="34" charset="-122"/>
                <a:ea typeface="微软雅黑" panose="020B0503020204020204" pitchFamily="34" charset="-122"/>
              </a:rPr>
              <a:t>关于</a:t>
            </a:r>
            <a:r>
              <a:rPr lang="en-GB" altLang="zh-CN" sz="3200" i="0" u="none" strike="noStrike" dirty="0">
                <a:solidFill>
                  <a:srgbClr val="000000"/>
                </a:solidFill>
                <a:effectLst/>
                <a:latin typeface="微软雅黑" panose="020B0503020204020204" pitchFamily="34" charset="-122"/>
                <a:ea typeface="微软雅黑" panose="020B0503020204020204" pitchFamily="34" charset="-122"/>
              </a:rPr>
              <a:t>Prompt Engineering</a:t>
            </a:r>
            <a:endParaRPr lang="en-GB" altLang="zh-CN" sz="3200" i="0" u="none" strike="noStrike" dirty="0">
              <a:solidFill>
                <a:srgbClr val="000000"/>
              </a:solidFill>
              <a:effectLst/>
              <a:latin typeface="微软雅黑" panose="020B0503020204020204" pitchFamily="34" charset="-122"/>
              <a:ea typeface="微软雅黑" panose="020B0503020204020204" pitchFamily="34" charset="-122"/>
            </a:endParaRPr>
          </a:p>
        </p:txBody>
      </p:sp>
      <p:pic>
        <p:nvPicPr>
          <p:cNvPr id="32" name="图片 31" descr="zhipu.AI_5"/>
          <p:cNvPicPr>
            <a:picLocks noChangeAspect="1"/>
          </p:cNvPicPr>
          <p:nvPr/>
        </p:nvPicPr>
        <p:blipFill>
          <a:blip r:embed="rId1"/>
          <a:stretch>
            <a:fillRect/>
          </a:stretch>
        </p:blipFill>
        <p:spPr>
          <a:xfrm>
            <a:off x="10185400" y="85090"/>
            <a:ext cx="1771015" cy="756285"/>
          </a:xfrm>
          <a:prstGeom prst="rect">
            <a:avLst/>
          </a:prstGeom>
        </p:spPr>
      </p:pic>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本框 24"/>
          <p:cNvSpPr txBox="1"/>
          <p:nvPr/>
        </p:nvSpPr>
        <p:spPr>
          <a:xfrm>
            <a:off x="963959" y="2547631"/>
            <a:ext cx="9741647" cy="1938992"/>
          </a:xfrm>
          <a:prstGeom prst="rect">
            <a:avLst/>
          </a:prstGeom>
          <a:noFill/>
        </p:spPr>
        <p:txBody>
          <a:bodyPr wrap="square" rtlCol="0">
            <a:spAutoFit/>
          </a:bodyPr>
          <a:lstStyle/>
          <a:p>
            <a:pPr marL="342900" indent="-342900" algn="l">
              <a:buFont typeface="Arial" panose="020B0604020202020204" pitchFamily="34" charset="0"/>
              <a:buChar char="•"/>
            </a:pPr>
            <a:r>
              <a:rPr lang="en-GB" altLang="zh-CN" sz="2000" b="0" i="0" u="none" strike="noStrike" dirty="0">
                <a:solidFill>
                  <a:srgbClr val="000000"/>
                </a:solidFill>
                <a:effectLst/>
                <a:latin typeface="微软雅黑" panose="020B0503020204020204" pitchFamily="34" charset="-122"/>
                <a:ea typeface="微软雅黑" panose="020B0503020204020204" pitchFamily="34" charset="-122"/>
              </a:rPr>
              <a:t>Prompt Engineering</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是一种人工智能技术，它通过设计和改进</a:t>
            </a:r>
            <a:r>
              <a:rPr lang="en-GB" altLang="zh-CN" sz="2000" b="0" i="0" u="none" strike="noStrike" dirty="0">
                <a:solidFill>
                  <a:srgbClr val="000000"/>
                </a:solidFill>
                <a:effectLst/>
                <a:latin typeface="微软雅黑" panose="020B0503020204020204" pitchFamily="34" charset="-122"/>
                <a:ea typeface="微软雅黑" panose="020B0503020204020204" pitchFamily="34" charset="-122"/>
              </a:rPr>
              <a:t>prompt</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来提高</a:t>
            </a:r>
            <a:r>
              <a:rPr lang="en-GB" altLang="zh-CN" sz="2000" b="0" i="0" u="none" strike="noStrike" dirty="0">
                <a:solidFill>
                  <a:srgbClr val="000000"/>
                </a:solidFill>
                <a:effectLst/>
                <a:latin typeface="微软雅黑" panose="020B0503020204020204" pitchFamily="34" charset="-122"/>
                <a:ea typeface="微软雅黑" panose="020B0503020204020204" pitchFamily="34" charset="-122"/>
              </a:rPr>
              <a:t>AI</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的表现。</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en-US" altLang="zh-CN" sz="2000" dirty="0">
              <a:solidFill>
                <a:srgbClr val="000000"/>
              </a:solidFill>
              <a:latin typeface="微软雅黑" panose="020B0503020204020204" pitchFamily="34" charset="-122"/>
              <a:ea typeface="微软雅黑" panose="020B0503020204020204" pitchFamily="34" charset="-122"/>
            </a:endParaRPr>
          </a:p>
          <a:p>
            <a:pPr algn="l"/>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en-GB" altLang="zh-CN" sz="2000" b="0" i="0" u="none" strike="noStrike" dirty="0">
                <a:solidFill>
                  <a:srgbClr val="000000"/>
                </a:solidFill>
                <a:effectLst/>
                <a:latin typeface="微软雅黑" panose="020B0503020204020204" pitchFamily="34" charset="-122"/>
                <a:ea typeface="微软雅黑" panose="020B0503020204020204" pitchFamily="34" charset="-122"/>
              </a:rPr>
              <a:t>Prompt Engineering</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的目标是创建高度有效和可控的</a:t>
            </a:r>
            <a:r>
              <a:rPr lang="en-GB" altLang="zh-CN" sz="2000" b="0" i="0" u="none" strike="noStrike" dirty="0">
                <a:solidFill>
                  <a:srgbClr val="000000"/>
                </a:solidFill>
                <a:effectLst/>
                <a:latin typeface="微软雅黑" panose="020B0503020204020204" pitchFamily="34" charset="-122"/>
                <a:ea typeface="微软雅黑" panose="020B0503020204020204" pitchFamily="34" charset="-122"/>
              </a:rPr>
              <a:t>AI</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系统，使其能够准确、可靠地执行特定任务。</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29893" y="85795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终止符 3"/>
          <p:cNvSpPr/>
          <p:nvPr/>
        </p:nvSpPr>
        <p:spPr>
          <a:xfrm>
            <a:off x="1434291" y="2070679"/>
            <a:ext cx="9324621" cy="2632343"/>
          </a:xfrm>
          <a:prstGeom prst="flowChartTerminator">
            <a:avLst/>
          </a:prstGeom>
          <a:noFill/>
          <a:ln w="53975">
            <a:gradFill flip="none" rotWithShape="1">
              <a:gsLst>
                <a:gs pos="93000">
                  <a:srgbClr val="CDD3F1"/>
                </a:gs>
                <a:gs pos="0">
                  <a:srgbClr val="3140C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sz="18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5450733" y="494284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2702353" y="3075057"/>
            <a:ext cx="6283879" cy="707886"/>
          </a:xfrm>
          <a:prstGeom prst="rect">
            <a:avLst/>
          </a:prstGeom>
          <a:noFill/>
        </p:spPr>
        <p:txBody>
          <a:bodyPr wrap="square" rtlCol="0">
            <a:spAutoFit/>
          </a:bodyPr>
          <a:lstStyle/>
          <a:p>
            <a:pPr algn="ctr"/>
            <a:r>
              <a:rPr lang="zh-CN" altLang="en-US" sz="4000" dirty="0">
                <a:latin typeface="微软雅黑" panose="020B0503020204020204" pitchFamily="34" charset="-122"/>
                <a:ea typeface="微软雅黑" panose="020B0503020204020204" pitchFamily="34" charset="-122"/>
              </a:rPr>
              <a:t>实战演练</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389097"/>
            <a:ext cx="10065061" cy="4364313"/>
            <a:chOff x="1669" y="3091"/>
            <a:chExt cx="3612" cy="5664"/>
          </a:xfrm>
        </p:grpSpPr>
        <p:sp>
          <p:nvSpPr>
            <p:cNvPr id="8" name="圆角矩形 7"/>
            <p:cNvSpPr/>
            <p:nvPr/>
          </p:nvSpPr>
          <p:spPr>
            <a:xfrm>
              <a:off x="1669" y="3091"/>
              <a:ext cx="3612" cy="5664"/>
            </a:xfrm>
            <a:prstGeom prst="roundRect">
              <a:avLst>
                <a:gd name="adj" fmla="val 12637"/>
              </a:avLst>
            </a:prstGeom>
            <a:gradFill flip="none" rotWithShape="1">
              <a:gsLst>
                <a:gs pos="100000">
                  <a:schemeClr val="accent4">
                    <a:lumMod val="5000"/>
                    <a:lumOff val="95000"/>
                    <a:alpha val="8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lin ang="5400000" scaled="1"/>
              <a:tileRect/>
            </a:gra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786" y="3642"/>
              <a:ext cx="2923" cy="519"/>
            </a:xfrm>
            <a:prstGeom prst="rect">
              <a:avLst/>
            </a:prstGeom>
            <a:noFill/>
          </p:spPr>
          <p:txBody>
            <a:bodyPr wrap="square"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&lt;</a:t>
              </a:r>
              <a:r>
                <a:rPr lang="zh-CN" altLang="en-US" sz="2000" dirty="0">
                  <a:solidFill>
                    <a:srgbClr val="000000"/>
                  </a:solidFill>
                  <a:latin typeface="微软雅黑" panose="020B0503020204020204" pitchFamily="34" charset="-122"/>
                  <a:ea typeface="微软雅黑" panose="020B0503020204020204" pitchFamily="34" charset="-122"/>
                </a:rPr>
                <a:t>题目一</a:t>
              </a:r>
              <a:r>
                <a:rPr lang="en-US" altLang="zh-CN" sz="2000" dirty="0">
                  <a:solidFill>
                    <a:srgbClr val="000000"/>
                  </a:solidFill>
                  <a:latin typeface="微软雅黑" panose="020B0503020204020204" pitchFamily="34" charset="-122"/>
                  <a:ea typeface="微软雅黑" panose="020B0503020204020204" pitchFamily="34" charset="-122"/>
                </a:rPr>
                <a:t>&gt;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69" y="4631"/>
              <a:ext cx="3183" cy="3654"/>
            </a:xfrm>
            <a:prstGeom prst="rect">
              <a:avLst/>
            </a:prstGeom>
          </p:spPr>
          <p:txBody>
            <a:bodyPr wrap="square">
              <a:noAutofit/>
            </a:bodyPr>
            <a:lstStyle/>
            <a:p>
              <a:r>
                <a:rPr lang="zh-CN" altLang="en-US" sz="1600" dirty="0">
                  <a:effectLst/>
                  <a:latin typeface="微软雅黑" panose="020B0503020204020204" pitchFamily="34" charset="-122"/>
                  <a:ea typeface="微软雅黑" panose="020B0503020204020204" pitchFamily="34" charset="-122"/>
                </a:rPr>
                <a:t>题目：</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通过单个或多个</a:t>
              </a:r>
              <a:r>
                <a:rPr lang="en-GB" altLang="zh-CN" sz="1600" dirty="0">
                  <a:effectLst/>
                  <a:latin typeface="微软雅黑" panose="020B0503020204020204" pitchFamily="34" charset="-122"/>
                  <a:ea typeface="微软雅黑" panose="020B0503020204020204" pitchFamily="34" charset="-122"/>
                </a:rPr>
                <a:t>prompt</a:t>
              </a:r>
              <a:r>
                <a:rPr lang="zh-CN" altLang="en-US" sz="1600" dirty="0">
                  <a:effectLst/>
                  <a:latin typeface="微软雅黑" panose="020B0503020204020204" pitchFamily="34" charset="-122"/>
                  <a:ea typeface="微软雅黑" panose="020B0503020204020204" pitchFamily="34" charset="-122"/>
                </a:rPr>
                <a:t>的构建，让模型结合输入的材料，撰写产业链分析报告。</a:t>
              </a:r>
              <a:endParaRPr lang="zh-CN" altLang="en-US" sz="1600" dirty="0">
                <a:effectLst/>
                <a:latin typeface="微软雅黑" panose="020B0503020204020204" pitchFamily="34" charset="-122"/>
                <a:ea typeface="微软雅黑" panose="020B0503020204020204" pitchFamily="34" charset="-122"/>
              </a:endParaRPr>
            </a:p>
            <a:p>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输入：</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产业链动态相关材料、表格</a:t>
              </a:r>
              <a:endParaRPr lang="zh-CN" altLang="en-US" sz="1600" dirty="0">
                <a:effectLst/>
                <a:latin typeface="微软雅黑" panose="020B0503020204020204" pitchFamily="34" charset="-122"/>
                <a:ea typeface="微软雅黑" panose="020B0503020204020204" pitchFamily="34" charset="-122"/>
              </a:endParaRPr>
            </a:p>
            <a:p>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要求：</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长度在</a:t>
              </a:r>
              <a:r>
                <a:rPr lang="en-US" altLang="zh-CN" sz="1600" dirty="0">
                  <a:effectLst/>
                  <a:latin typeface="微软雅黑" panose="020B0503020204020204" pitchFamily="34" charset="-122"/>
                  <a:ea typeface="微软雅黑" panose="020B0503020204020204" pitchFamily="34" charset="-122"/>
                </a:rPr>
                <a:t>1000</a:t>
              </a:r>
              <a:r>
                <a:rPr lang="zh-CN" altLang="en-US" sz="1600" dirty="0">
                  <a:effectLst/>
                  <a:latin typeface="微软雅黑" panose="020B0503020204020204" pitchFamily="34" charset="-122"/>
                  <a:ea typeface="微软雅黑" panose="020B0503020204020204" pitchFamily="34" charset="-122"/>
                </a:rPr>
                <a:t>字以上</a:t>
              </a:r>
              <a:r>
                <a:rPr lang="en-US" altLang="zh-CN" sz="1600" dirty="0">
                  <a:effectLst/>
                  <a:latin typeface="微软雅黑" panose="020B0503020204020204" pitchFamily="34" charset="-122"/>
                  <a:ea typeface="微软雅黑" panose="020B0503020204020204" pitchFamily="34" charset="-122"/>
                </a:rPr>
                <a:t>/</a:t>
              </a:r>
              <a:r>
                <a:rPr lang="zh-CN" altLang="en-US" sz="1600" dirty="0">
                  <a:effectLst/>
                  <a:latin typeface="微软雅黑" panose="020B0503020204020204" pitchFamily="34" charset="-122"/>
                  <a:ea typeface="微软雅黑" panose="020B0503020204020204" pitchFamily="34" charset="-122"/>
                </a:rPr>
                <a:t>分析深入</a:t>
              </a:r>
              <a:r>
                <a:rPr lang="en-US" altLang="zh-CN" sz="1600" dirty="0">
                  <a:effectLst/>
                  <a:latin typeface="微软雅黑" panose="020B0503020204020204" pitchFamily="34" charset="-122"/>
                  <a:ea typeface="微软雅黑" panose="020B0503020204020204" pitchFamily="34" charset="-122"/>
                </a:rPr>
                <a:t>/</a:t>
              </a:r>
              <a:r>
                <a:rPr lang="zh-CN" altLang="en-US" sz="1600" dirty="0">
                  <a:effectLst/>
                  <a:latin typeface="微软雅黑" panose="020B0503020204020204" pitchFamily="34" charset="-122"/>
                  <a:ea typeface="微软雅黑" panose="020B0503020204020204" pitchFamily="34" charset="-122"/>
                </a:rPr>
                <a:t>给出相关建议</a:t>
              </a:r>
              <a:endParaRPr lang="zh-CN" altLang="en-US" sz="1600" dirty="0">
                <a:effectLst/>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1063434" y="1389097"/>
            <a:ext cx="10065061" cy="4364313"/>
            <a:chOff x="1669" y="3091"/>
            <a:chExt cx="3612" cy="5664"/>
          </a:xfrm>
        </p:grpSpPr>
        <p:sp>
          <p:nvSpPr>
            <p:cNvPr id="8" name="圆角矩形 7"/>
            <p:cNvSpPr/>
            <p:nvPr/>
          </p:nvSpPr>
          <p:spPr>
            <a:xfrm>
              <a:off x="1669" y="3091"/>
              <a:ext cx="3612" cy="5664"/>
            </a:xfrm>
            <a:prstGeom prst="roundRect">
              <a:avLst>
                <a:gd name="adj" fmla="val 12637"/>
              </a:avLst>
            </a:prstGeom>
            <a:gradFill flip="none" rotWithShape="1">
              <a:gsLst>
                <a:gs pos="100000">
                  <a:schemeClr val="accent4">
                    <a:lumMod val="5000"/>
                    <a:lumOff val="95000"/>
                    <a:alpha val="8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lin ang="5400000" scaled="1"/>
              <a:tileRect/>
            </a:gra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1786" y="3642"/>
              <a:ext cx="2923" cy="519"/>
            </a:xfrm>
            <a:prstGeom prst="rect">
              <a:avLst/>
            </a:prstGeom>
            <a:noFill/>
          </p:spPr>
          <p:txBody>
            <a:bodyPr wrap="square"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&lt;</a:t>
              </a:r>
              <a:r>
                <a:rPr lang="zh-CN" altLang="en-US" sz="2000" dirty="0">
                  <a:solidFill>
                    <a:srgbClr val="000000"/>
                  </a:solidFill>
                  <a:latin typeface="微软雅黑" panose="020B0503020204020204" pitchFamily="34" charset="-122"/>
                  <a:ea typeface="微软雅黑" panose="020B0503020204020204" pitchFamily="34" charset="-122"/>
                </a:rPr>
                <a:t>题目二</a:t>
              </a:r>
              <a:r>
                <a:rPr lang="en-US" altLang="zh-CN" sz="2000" dirty="0">
                  <a:solidFill>
                    <a:srgbClr val="000000"/>
                  </a:solidFill>
                  <a:latin typeface="微软雅黑" panose="020B0503020204020204" pitchFamily="34" charset="-122"/>
                  <a:ea typeface="微软雅黑" panose="020B0503020204020204" pitchFamily="34" charset="-122"/>
                </a:rPr>
                <a:t>&gt;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1969" y="4631"/>
              <a:ext cx="3183" cy="3654"/>
            </a:xfrm>
            <a:prstGeom prst="rect">
              <a:avLst/>
            </a:prstGeom>
          </p:spPr>
          <p:txBody>
            <a:bodyPr wrap="square">
              <a:noAutofit/>
            </a:bodyPr>
            <a:lstStyle/>
            <a:p>
              <a:r>
                <a:rPr lang="zh-CN" altLang="en-US" sz="1600" dirty="0">
                  <a:effectLst/>
                  <a:latin typeface="微软雅黑" panose="020B0503020204020204" pitchFamily="34" charset="-122"/>
                  <a:ea typeface="微软雅黑" panose="020B0503020204020204" pitchFamily="34" charset="-122"/>
                </a:rPr>
                <a:t>题目：</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通过单个或多个</a:t>
              </a:r>
              <a:r>
                <a:rPr lang="en-GB" altLang="zh-CN" sz="1600" dirty="0">
                  <a:effectLst/>
                  <a:latin typeface="微软雅黑" panose="020B0503020204020204" pitchFamily="34" charset="-122"/>
                  <a:ea typeface="微软雅黑" panose="020B0503020204020204" pitchFamily="34" charset="-122"/>
                </a:rPr>
                <a:t>prompt</a:t>
              </a:r>
              <a:r>
                <a:rPr lang="zh-CN" altLang="en-US" sz="1600" dirty="0">
                  <a:effectLst/>
                  <a:latin typeface="微软雅黑" panose="020B0503020204020204" pitchFamily="34" charset="-122"/>
                  <a:ea typeface="微软雅黑" panose="020B0503020204020204" pitchFamily="34" charset="-122"/>
                </a:rPr>
                <a:t>的构建，让模型扮演成理财产品销售，收集客户姓名、性别、年龄、平均年收入信息，并根据信息推荐理财产品、对客户进行产品介绍和答疑、询问客户联系方式以进行下一步联系。</a:t>
              </a:r>
              <a:endParaRPr lang="en-US" altLang="zh-CN" sz="1600" dirty="0">
                <a:effectLst/>
                <a:latin typeface="微软雅黑" panose="020B0503020204020204" pitchFamily="34" charset="-122"/>
                <a:ea typeface="微软雅黑" panose="020B0503020204020204" pitchFamily="34" charset="-122"/>
              </a:endParaRPr>
            </a:p>
            <a:p>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输入：</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理财产品信息表（产品名、编号、产品类型、风险等级、起投金额、收益等）</a:t>
              </a:r>
              <a:endParaRPr lang="en-US" altLang="zh-CN" sz="1600" dirty="0">
                <a:effectLst/>
                <a:latin typeface="微软雅黑" panose="020B0503020204020204" pitchFamily="34" charset="-122"/>
                <a:ea typeface="微软雅黑" panose="020B0503020204020204" pitchFamily="34" charset="-122"/>
              </a:endParaRPr>
            </a:p>
            <a:p>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要求：</a:t>
              </a:r>
              <a:endParaRPr lang="zh-CN" altLang="en-US" sz="1600" dirty="0">
                <a:effectLst/>
                <a:latin typeface="微软雅黑" panose="020B0503020204020204" pitchFamily="34" charset="-122"/>
                <a:ea typeface="微软雅黑" panose="020B0503020204020204" pitchFamily="34" charset="-122"/>
              </a:endParaRPr>
            </a:p>
            <a:p>
              <a:r>
                <a:rPr lang="zh-CN" altLang="en-US" sz="1600" dirty="0">
                  <a:effectLst/>
                  <a:latin typeface="微软雅黑" panose="020B0503020204020204" pitchFamily="34" charset="-122"/>
                  <a:ea typeface="微软雅黑" panose="020B0503020204020204" pitchFamily="34" charset="-122"/>
                </a:rPr>
                <a:t>以多轮对话形式实现</a:t>
              </a:r>
              <a:endParaRPr lang="zh-CN" altLang="en-US" sz="1600" dirty="0">
                <a:effectLst/>
                <a:latin typeface="微软雅黑" panose="020B0503020204020204" pitchFamily="34" charset="-122"/>
                <a:ea typeface="微软雅黑" panose="020B0503020204020204" pitchFamily="34" charset="-122"/>
              </a:endParaRPr>
            </a:p>
          </p:txBody>
        </p:sp>
      </p:gr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5F7FF"/>
        </a:solidFill>
        <a:effectLst/>
      </p:bgPr>
    </p:bg>
    <p:spTree>
      <p:nvGrpSpPr>
        <p:cNvPr id="1" name=""/>
        <p:cNvGrpSpPr/>
        <p:nvPr/>
      </p:nvGrpSpPr>
      <p:grpSpPr>
        <a:xfrm>
          <a:off x="0" y="0"/>
          <a:ext cx="0" cy="0"/>
          <a:chOff x="0" y="0"/>
          <a:chExt cx="0" cy="0"/>
        </a:xfrm>
      </p:grpSpPr>
      <p:sp>
        <p:nvSpPr>
          <p:cNvPr id="8" name="矩形 7"/>
          <p:cNvSpPr/>
          <p:nvPr/>
        </p:nvSpPr>
        <p:spPr>
          <a:xfrm>
            <a:off x="2764362" y="2250688"/>
            <a:ext cx="2341639" cy="584835"/>
          </a:xfrm>
          <a:prstGeom prst="rect">
            <a:avLst/>
          </a:prstGeom>
        </p:spPr>
        <p:txBody>
          <a:bodyPr wrap="square">
            <a:spAutoFit/>
          </a:bodyPr>
          <a:lstStyle/>
          <a:p>
            <a:pPr>
              <a:lnSpc>
                <a:spcPct val="150000"/>
              </a:lnSpc>
            </a:pPr>
            <a:r>
              <a:rPr lang="en-US" altLang="zh-CN" sz="1065">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 ipsum dolor sit amet, dolor lorem ipsum elit dolor sit.</a:t>
            </a:r>
            <a:endParaRPr lang="en-US" altLang="zh-CN" sz="1065">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1999596" y="2107874"/>
            <a:ext cx="991955" cy="912495"/>
          </a:xfrm>
          <a:prstGeom prst="rect">
            <a:avLst/>
          </a:prstGeom>
          <a:noFill/>
        </p:spPr>
        <p:txBody>
          <a:bodyPr wrap="square" rtlCol="0">
            <a:spAutoFit/>
          </a:bodyPr>
          <a:lstStyle/>
          <a:p>
            <a:r>
              <a:rPr kumimoji="1" lang="zh-CN" altLang="en-US" sz="5335" b="1" dirty="0">
                <a:solidFill>
                  <a:schemeClr val="bg1"/>
                </a:solidFill>
                <a:latin typeface="微软雅黑" panose="020B0503020204020204" pitchFamily="34" charset="-122"/>
                <a:ea typeface="微软雅黑" panose="020B0503020204020204" pitchFamily="34" charset="-122"/>
                <a:cs typeface="Didot" panose="02000503000000020003" pitchFamily="2" charset="-79"/>
                <a:sym typeface="微软雅黑" panose="020B0503020204020204" pitchFamily="34" charset="-122"/>
              </a:rPr>
              <a:t>“</a:t>
            </a:r>
            <a:endParaRPr kumimoji="1" lang="zh-CN" altLang="en-US" sz="5335" b="1" dirty="0">
              <a:solidFill>
                <a:schemeClr val="bg1"/>
              </a:solidFill>
              <a:latin typeface="微软雅黑" panose="020B0503020204020204" pitchFamily="34" charset="-122"/>
              <a:ea typeface="微软雅黑" panose="020B0503020204020204" pitchFamily="34" charset="-122"/>
              <a:cs typeface="Didot" panose="02000503000000020003" pitchFamily="2" charset="-79"/>
              <a:sym typeface="微软雅黑" panose="020B0503020204020204" pitchFamily="34" charset="-122"/>
            </a:endParaRPr>
          </a:p>
        </p:txBody>
      </p:sp>
      <p:sp>
        <p:nvSpPr>
          <p:cNvPr id="12" name="矩形 11"/>
          <p:cNvSpPr/>
          <p:nvPr/>
        </p:nvSpPr>
        <p:spPr>
          <a:xfrm>
            <a:off x="3576973" y="4796330"/>
            <a:ext cx="2303641" cy="584835"/>
          </a:xfrm>
          <a:prstGeom prst="rect">
            <a:avLst/>
          </a:prstGeom>
        </p:spPr>
        <p:txBody>
          <a:bodyPr wrap="square">
            <a:spAutoFit/>
          </a:bodyPr>
          <a:lstStyle/>
          <a:p>
            <a:pPr>
              <a:lnSpc>
                <a:spcPct val="150000"/>
              </a:lnSpc>
            </a:pPr>
            <a:r>
              <a:rPr lang="en-US" altLang="zh-CN" sz="1065">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 ipsum dolor sit amet, dolor lorem ipsum elit dolor sit.</a:t>
            </a:r>
            <a:endParaRPr lang="en-US" altLang="zh-CN" sz="1065">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2818373" y="4760062"/>
            <a:ext cx="991955" cy="912495"/>
          </a:xfrm>
          <a:prstGeom prst="rect">
            <a:avLst/>
          </a:prstGeom>
          <a:noFill/>
        </p:spPr>
        <p:txBody>
          <a:bodyPr wrap="square" rtlCol="0">
            <a:spAutoFit/>
          </a:bodyPr>
          <a:lstStyle/>
          <a:p>
            <a:r>
              <a:rPr kumimoji="1" lang="zh-CN" altLang="en-US" sz="533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533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3" name="图片 22" descr="央国企"/>
          <p:cNvPicPr>
            <a:picLocks noChangeAspect="1"/>
          </p:cNvPicPr>
          <p:nvPr/>
        </p:nvPicPr>
        <p:blipFill>
          <a:blip r:embed="rId1"/>
          <a:stretch>
            <a:fillRect/>
          </a:stretch>
        </p:blipFill>
        <p:spPr>
          <a:xfrm>
            <a:off x="635" y="0"/>
            <a:ext cx="12192000" cy="6858000"/>
          </a:xfrm>
          <a:prstGeom prst="rect">
            <a:avLst/>
          </a:prstGeom>
        </p:spPr>
      </p:pic>
      <p:sp>
        <p:nvSpPr>
          <p:cNvPr id="26" name="圆角矩形 25"/>
          <p:cNvSpPr/>
          <p:nvPr/>
        </p:nvSpPr>
        <p:spPr>
          <a:xfrm>
            <a:off x="876300" y="1574800"/>
            <a:ext cx="10438765" cy="3805555"/>
          </a:xfrm>
          <a:prstGeom prst="roundRect">
            <a:avLst/>
          </a:prstGeom>
          <a:solidFill>
            <a:schemeClr val="bg1">
              <a:alpha val="63000"/>
            </a:schemeClr>
          </a:solidFill>
          <a:ln w="25400" cap="flat" cmpd="sng">
            <a:solidFill>
              <a:schemeClr val="bg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文本框 26"/>
          <p:cNvSpPr txBox="1"/>
          <p:nvPr/>
        </p:nvSpPr>
        <p:spPr>
          <a:xfrm>
            <a:off x="4736465" y="2641600"/>
            <a:ext cx="2718435" cy="1014730"/>
          </a:xfrm>
          <a:prstGeom prst="rect">
            <a:avLst/>
          </a:prstGeom>
          <a:noFill/>
        </p:spPr>
        <p:txBody>
          <a:bodyPr wrap="none" rtlCol="0" anchor="t">
            <a:spAutoFit/>
          </a:bodyPr>
          <a:lstStyle/>
          <a:p>
            <a:pPr algn="ctr"/>
            <a:r>
              <a:rPr lang="en-US" altLang="zh-CN" sz="6000" dirty="0">
                <a:solidFill>
                  <a:srgbClr val="3140C2"/>
                </a:solidFill>
                <a:latin typeface="造字工房玄刃体（非商用）" pitchFamily="2" charset="-122"/>
                <a:ea typeface="造字工房玄刃体（非商用）" pitchFamily="2" charset="-122"/>
                <a:cs typeface="Calibri" panose="020F0502020204030204" charset="0"/>
                <a:sym typeface="+mn-ea"/>
              </a:rPr>
              <a:t>Thanks</a:t>
            </a:r>
            <a:endParaRPr lang="en-US" altLang="zh-CN" sz="6000" dirty="0">
              <a:solidFill>
                <a:srgbClr val="3140C2"/>
              </a:solidFill>
              <a:latin typeface="造字工房玄刃体（非商用）" pitchFamily="2" charset="-122"/>
              <a:ea typeface="造字工房玄刃体（非商用）" pitchFamily="2" charset="-122"/>
              <a:cs typeface="Calibri" panose="020F0502020204030204" charset="0"/>
              <a:sym typeface="+mn-ea"/>
            </a:endParaRPr>
          </a:p>
        </p:txBody>
      </p:sp>
      <p:pic>
        <p:nvPicPr>
          <p:cNvPr id="57" name="图片 56" descr="zhipu.AI_white"/>
          <p:cNvPicPr>
            <a:picLocks noChangeAspect="1"/>
          </p:cNvPicPr>
          <p:nvPr/>
        </p:nvPicPr>
        <p:blipFill>
          <a:blip r:embed="rId2"/>
          <a:stretch>
            <a:fillRect/>
          </a:stretch>
        </p:blipFill>
        <p:spPr>
          <a:xfrm>
            <a:off x="876300" y="455295"/>
            <a:ext cx="2211705" cy="944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29893" y="85795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终止符 3"/>
          <p:cNvSpPr/>
          <p:nvPr/>
        </p:nvSpPr>
        <p:spPr>
          <a:xfrm>
            <a:off x="1434291" y="2070679"/>
            <a:ext cx="9324621" cy="2632343"/>
          </a:xfrm>
          <a:prstGeom prst="flowChartTerminator">
            <a:avLst/>
          </a:prstGeom>
          <a:noFill/>
          <a:ln w="53975">
            <a:gradFill flip="none" rotWithShape="1">
              <a:gsLst>
                <a:gs pos="93000">
                  <a:srgbClr val="CDD3F1"/>
                </a:gs>
                <a:gs pos="0">
                  <a:srgbClr val="3140C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sz="18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5450733" y="4942846"/>
            <a:ext cx="1828800" cy="1897380"/>
          </a:xfrm>
          <a:prstGeom prst="rect">
            <a:avLst/>
          </a:prstGeom>
          <a:noFill/>
        </p:spPr>
        <p:txBody>
          <a:bodyPr wrap="square" rtlCol="0">
            <a:spAutoFit/>
          </a:bodyPr>
          <a:lstStyle/>
          <a:p>
            <a:pPr>
              <a:defRPr/>
            </a:pPr>
            <a:r>
              <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11735" dirty="0">
              <a:solidFill>
                <a:srgbClr val="3140C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2702353" y="3075057"/>
            <a:ext cx="6283879" cy="707886"/>
          </a:xfrm>
          <a:prstGeom prst="rect">
            <a:avLst/>
          </a:prstGeom>
          <a:noFill/>
        </p:spPr>
        <p:txBody>
          <a:bodyPr wrap="square" rtlCol="0">
            <a:spAutoFit/>
          </a:bodyPr>
          <a:lstStyle/>
          <a:p>
            <a:pPr algn="ctr"/>
            <a:r>
              <a:rPr kumimoji="1" lang="zh-CN" altLang="en-US" sz="4000" dirty="0">
                <a:solidFill>
                  <a:prstClr val="black">
                    <a:lumMod val="75000"/>
                    <a:lumOff val="25000"/>
                  </a:prstClr>
                </a:solidFill>
                <a:latin typeface="微软雅黑" panose="020B0503020204020204" pitchFamily="34" charset="-122"/>
                <a:ea typeface="微软雅黑" panose="020B0503020204020204" pitchFamily="34" charset="-122"/>
              </a:rPr>
              <a:t>提示词构建与优化</a:t>
            </a:r>
            <a:endParaRPr kumimoji="1" lang="zh-CN" altLang="en-US" sz="4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5" y="1389529"/>
            <a:ext cx="12192000" cy="5472000"/>
          </a:xfrm>
          <a:custGeom>
            <a:avLst/>
            <a:gdLst>
              <a:gd name="connsiteX0" fmla="*/ 0 w 9187626"/>
              <a:gd name="connsiteY0" fmla="*/ 0 h 3646215"/>
              <a:gd name="connsiteX1" fmla="*/ 70498 w 9187626"/>
              <a:gd name="connsiteY1" fmla="*/ 17398 h 3646215"/>
              <a:gd name="connsiteX2" fmla="*/ 4593813 w 9187626"/>
              <a:gd name="connsiteY2" fmla="*/ 458311 h 3646215"/>
              <a:gd name="connsiteX3" fmla="*/ 9117128 w 9187626"/>
              <a:gd name="connsiteY3" fmla="*/ 17398 h 3646215"/>
              <a:gd name="connsiteX4" fmla="*/ 9187626 w 9187626"/>
              <a:gd name="connsiteY4" fmla="*/ 0 h 3646215"/>
              <a:gd name="connsiteX5" fmla="*/ 9187626 w 9187626"/>
              <a:gd name="connsiteY5" fmla="*/ 3646215 h 3646215"/>
              <a:gd name="connsiteX6" fmla="*/ 9117128 w 9187626"/>
              <a:gd name="connsiteY6" fmla="*/ 3628818 h 3646215"/>
              <a:gd name="connsiteX7" fmla="*/ 4593813 w 9187626"/>
              <a:gd name="connsiteY7" fmla="*/ 3187904 h 3646215"/>
              <a:gd name="connsiteX8" fmla="*/ 70498 w 9187626"/>
              <a:gd name="connsiteY8" fmla="*/ 3628818 h 3646215"/>
              <a:gd name="connsiteX9" fmla="*/ 0 w 9187626"/>
              <a:gd name="connsiteY9" fmla="*/ 3646215 h 36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7626" h="3646215">
                <a:moveTo>
                  <a:pt x="0" y="0"/>
                </a:moveTo>
                <a:lnTo>
                  <a:pt x="70498" y="17398"/>
                </a:lnTo>
                <a:cubicBezTo>
                  <a:pt x="1299714" y="292846"/>
                  <a:pt x="2875599" y="458311"/>
                  <a:pt x="4593813" y="458311"/>
                </a:cubicBezTo>
                <a:cubicBezTo>
                  <a:pt x="6312028" y="458311"/>
                  <a:pt x="7887913" y="292846"/>
                  <a:pt x="9117128" y="17398"/>
                </a:cubicBezTo>
                <a:lnTo>
                  <a:pt x="9187626" y="0"/>
                </a:lnTo>
                <a:lnTo>
                  <a:pt x="9187626" y="3646215"/>
                </a:lnTo>
                <a:lnTo>
                  <a:pt x="9117128" y="3628818"/>
                </a:lnTo>
                <a:cubicBezTo>
                  <a:pt x="7887913" y="3353370"/>
                  <a:pt x="6312028" y="3187904"/>
                  <a:pt x="4593813" y="3187904"/>
                </a:cubicBezTo>
                <a:cubicBezTo>
                  <a:pt x="2875599" y="3187904"/>
                  <a:pt x="1299714" y="3353370"/>
                  <a:pt x="70498" y="3628818"/>
                </a:cubicBezTo>
                <a:lnTo>
                  <a:pt x="0" y="3646215"/>
                </a:lnTo>
                <a:close/>
              </a:path>
            </a:pathLst>
          </a:custGeom>
          <a:solidFill>
            <a:srgbClr val="F5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圆角矩形 7"/>
          <p:cNvSpPr/>
          <p:nvPr/>
        </p:nvSpPr>
        <p:spPr>
          <a:xfrm>
            <a:off x="477043" y="1339663"/>
            <a:ext cx="11237844" cy="4168477"/>
          </a:xfrm>
          <a:prstGeom prst="roundRect">
            <a:avLst>
              <a:gd name="adj" fmla="val 12637"/>
            </a:avLst>
          </a:prstGeom>
          <a:solidFill>
            <a:schemeClr val="bg1">
              <a:alpha val="89000"/>
            </a:schemeClr>
          </a:solidFill>
          <a:ln>
            <a:noFill/>
          </a:ln>
          <a:effectLst>
            <a:outerShdw blurRad="489747" dist="38100" dir="7200000" sx="97000" sy="97000" algn="t" rotWithShape="0">
              <a:srgbClr val="0425AA">
                <a:alpha val="2006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3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圆角矩形 4"/>
          <p:cNvSpPr/>
          <p:nvPr/>
        </p:nvSpPr>
        <p:spPr>
          <a:xfrm rot="16200000" flipV="1">
            <a:off x="2061845" y="-1104265"/>
            <a:ext cx="97155" cy="3350260"/>
          </a:xfrm>
          <a:prstGeom prst="roundRect">
            <a:avLst>
              <a:gd name="adj" fmla="val 50000"/>
            </a:avLst>
          </a:prstGeom>
          <a:gradFill>
            <a:gsLst>
              <a:gs pos="20000">
                <a:srgbClr val="CAD5E2">
                  <a:alpha val="0"/>
                </a:srgbClr>
              </a:gs>
              <a:gs pos="99000">
                <a:srgbClr val="4B5B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435610" y="93980"/>
            <a:ext cx="2639695" cy="525780"/>
          </a:xfrm>
          <a:prstGeom prst="rect">
            <a:avLst/>
          </a:prstGeom>
          <a:noFill/>
        </p:spPr>
        <p:txBody>
          <a:bodyPr wrap="square" rtlCol="0">
            <a:noAutofit/>
          </a:bodyPr>
          <a:lstStyle/>
          <a:p>
            <a:pPr>
              <a:lnSpc>
                <a:spcPct val="120000"/>
              </a:lnSpc>
            </a:pPr>
            <a:r>
              <a:rPr kumimoji="1" lang="zh-CN" altLang="en-US" sz="2300" dirty="0">
                <a:latin typeface="微软雅黑" panose="020B0503020204020204" pitchFamily="34" charset="-122"/>
                <a:ea typeface="微软雅黑" panose="020B0503020204020204" pitchFamily="34" charset="-122"/>
                <a:cs typeface="Gautami" panose="020B0502040204020203" pitchFamily="34" charset="0"/>
              </a:rPr>
              <a:t>提示词构建与优化</a:t>
            </a:r>
            <a:endParaRPr kumimoji="1" lang="zh-CN" altLang="en-US" sz="2300" dirty="0">
              <a:latin typeface="微软雅黑" panose="020B0503020204020204" pitchFamily="34" charset="-122"/>
              <a:ea typeface="微软雅黑" panose="020B0503020204020204" pitchFamily="34" charset="-122"/>
              <a:cs typeface="Gautami" panose="020B0502040204020203" pitchFamily="34" charset="0"/>
            </a:endParaRPr>
          </a:p>
        </p:txBody>
      </p:sp>
      <p:sp>
        <p:nvSpPr>
          <p:cNvPr id="21" name="矩形 20"/>
          <p:cNvSpPr/>
          <p:nvPr/>
        </p:nvSpPr>
        <p:spPr>
          <a:xfrm>
            <a:off x="127635" y="6424930"/>
            <a:ext cx="1770380" cy="313690"/>
          </a:xfrm>
          <a:prstGeom prst="rect">
            <a:avLst/>
          </a:prstGeom>
          <a:noFill/>
        </p:spPr>
        <p:txBody>
          <a:bodyPr wrap="square" rtlCol="0">
            <a:noAutofit/>
          </a:bodyPr>
          <a:lstStyle/>
          <a:p>
            <a:pPr algn="l">
              <a:lnSpc>
                <a:spcPct val="120000"/>
              </a:lnSpc>
            </a:pPr>
            <a:r>
              <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rPr>
              <a:t>新一代认知智能大模型</a:t>
            </a:r>
            <a:endParaRPr kumimoji="1" lang="zh-CN" altLang="en-US" sz="1200" dirty="0">
              <a:solidFill>
                <a:srgbClr val="3140C2"/>
              </a:solidFill>
              <a:latin typeface="黑体" panose="02010609060101010101" charset="-122"/>
              <a:ea typeface="黑体" panose="02010609060101010101" charset="-122"/>
              <a:cs typeface="Gautami" panose="020B0502040204020203" pitchFamily="34" charset="0"/>
              <a:sym typeface="微软雅黑" panose="020B0503020204020204" pitchFamily="34" charset="-122"/>
            </a:endParaRPr>
          </a:p>
        </p:txBody>
      </p:sp>
      <p:sp>
        <p:nvSpPr>
          <p:cNvPr id="22" name="矩形 21"/>
          <p:cNvSpPr/>
          <p:nvPr/>
        </p:nvSpPr>
        <p:spPr>
          <a:xfrm>
            <a:off x="102870" y="6477318"/>
            <a:ext cx="75565" cy="208915"/>
          </a:xfrm>
          <a:prstGeom prst="rect">
            <a:avLst/>
          </a:prstGeom>
          <a:solidFill>
            <a:srgbClr val="C3CB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zhipu.AI_5"/>
          <p:cNvPicPr>
            <a:picLocks noChangeAspect="1"/>
          </p:cNvPicPr>
          <p:nvPr/>
        </p:nvPicPr>
        <p:blipFill>
          <a:blip r:embed="rId1"/>
          <a:stretch>
            <a:fillRect/>
          </a:stretch>
        </p:blipFill>
        <p:spPr>
          <a:xfrm>
            <a:off x="10185400" y="85090"/>
            <a:ext cx="1771015" cy="756285"/>
          </a:xfrm>
          <a:prstGeom prst="rect">
            <a:avLst/>
          </a:prstGeom>
        </p:spPr>
      </p:pic>
      <p:pic>
        <p:nvPicPr>
          <p:cNvPr id="3" name="图片 2"/>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6001"/>
                    </a14:imgEffect>
                    <a14:imgEffect>
                      <a14:saturation sat="219000"/>
                    </a14:imgEffect>
                  </a14:imgLayer>
                </a14:imgProps>
              </a:ext>
            </a:extLst>
          </a:blip>
          <a:stretch>
            <a:fillRect/>
          </a:stretch>
        </p:blipFill>
        <p:spPr>
          <a:xfrm>
            <a:off x="1519586" y="2304020"/>
            <a:ext cx="9152758" cy="22397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commondata" val="eyJoZGlkIjoiOGI0YTQ0ZDE0MjAzZWM5OWZjOTE4MmRjNTYwMzA2ZGQ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16459</Words>
  <Application>WPS 演示</Application>
  <PresentationFormat>宽屏</PresentationFormat>
  <Paragraphs>1134</Paragraphs>
  <Slides>73</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73</vt:i4>
      </vt:variant>
    </vt:vector>
  </HeadingPairs>
  <TitlesOfParts>
    <vt:vector size="89" baseType="lpstr">
      <vt:lpstr>Arial</vt:lpstr>
      <vt:lpstr>宋体</vt:lpstr>
      <vt:lpstr>Wingdings</vt:lpstr>
      <vt:lpstr>微软雅黑</vt:lpstr>
      <vt:lpstr>Calibri</vt:lpstr>
      <vt:lpstr>Gautami</vt:lpstr>
      <vt:lpstr>Segoe UI Symbol</vt:lpstr>
      <vt:lpstr>黑体</vt:lpstr>
      <vt:lpstr>Arial Unicode MS</vt:lpstr>
      <vt:lpstr>等线 Light</vt:lpstr>
      <vt:lpstr>Calibri Light</vt:lpstr>
      <vt:lpstr>等线</vt:lpstr>
      <vt:lpstr>Didot</vt:lpstr>
      <vt:lpstr>NumberOnly</vt:lpstr>
      <vt:lpstr>造字工房玄刃体（非商用）</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muxiatong</cp:lastModifiedBy>
  <cp:revision>12</cp:revision>
  <dcterms:created xsi:type="dcterms:W3CDTF">2024-05-21T06:05:00Z</dcterms:created>
  <dcterms:modified xsi:type="dcterms:W3CDTF">2024-05-29T15:04:43Z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36100A7677D411D593017865D2CEAFD0_43</vt:lpwstr>
  </property>
  <property fmtid="{D5CDD505-2E9C-101B-9397-08002B2CF9AE}" pid="3" name="KSOProductBuildVer">
    <vt:lpwstr>2052-12.1.0.16417</vt:lpwstr>
  </property>
</Properties>
</file>